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Open Sans" panose="020B0606030504020204" pitchFamily="34" charset="0"/>
      <p:regular r:id="rId19"/>
    </p:embeddedFont>
    <p:embeddedFont>
      <p:font typeface="Open Sans Bold" panose="020B0806030504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28700"/>
            <a:ext cx="9243548" cy="47625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657615" y="3564627"/>
            <a:ext cx="1497277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DIÁLOGO COM AS FUNDAÇÕES DE APOIO</a:t>
            </a:r>
          </a:p>
        </p:txBody>
      </p:sp>
      <p:sp>
        <p:nvSpPr>
          <p:cNvPr id="5" name="Freeform 5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710563" y="4925323"/>
            <a:ext cx="14866874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ATENDIMENTO E CREDENCIAMENTO INSTITUCIONAL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218045" y="3585160"/>
            <a:ext cx="13851909" cy="3116680"/>
          </a:xfrm>
          <a:custGeom>
            <a:avLst/>
            <a:gdLst/>
            <a:ahLst/>
            <a:cxnLst/>
            <a:rect l="l" t="t" r="r" b="b"/>
            <a:pathLst>
              <a:path w="13851909" h="3116680">
                <a:moveTo>
                  <a:pt x="0" y="0"/>
                </a:moveTo>
                <a:lnTo>
                  <a:pt x="13851910" y="0"/>
                </a:lnTo>
                <a:lnTo>
                  <a:pt x="13851910" y="3116680"/>
                </a:lnTo>
                <a:lnTo>
                  <a:pt x="0" y="3116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1864709"/>
            <a:ext cx="16049051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Como novidade no formulário, foi incluído o campo “Ocupação”, que possibilita identificar a área de atuação do solicitante. Esse recurso especializante permite a adequação da comunicação, utilizando uma linguagem mais específica e compatível com o grau de familiaridade do usuário com os trâmites internos da FAPEMIG.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01154" y="841375"/>
            <a:ext cx="5312834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APRESENTAÇÃO DO FORMULÁRIO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0249" y="7234042"/>
            <a:ext cx="15867502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Os campos “Instituição ou Fundação de Apoio“ e “Assunto da Solicitação“ foram transformados em listas suspensas, permitindo ao solicitante selecionar a categoria correspondente. Essa funcionalidade direciona a demanda diretamente ao analista responsável e contribui para a geração de indicadores que apoiam o aprimoramento dos fluxos internos de atendimento da FAPEMIG.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6050" y="2902467"/>
            <a:ext cx="13455901" cy="4926303"/>
          </a:xfrm>
          <a:custGeom>
            <a:avLst/>
            <a:gdLst/>
            <a:ahLst/>
            <a:cxnLst/>
            <a:rect l="l" t="t" r="r" b="b"/>
            <a:pathLst>
              <a:path w="13455901" h="4926303">
                <a:moveTo>
                  <a:pt x="0" y="0"/>
                </a:moveTo>
                <a:lnTo>
                  <a:pt x="13455900" y="0"/>
                </a:lnTo>
                <a:lnTo>
                  <a:pt x="13455900" y="4926304"/>
                </a:lnTo>
                <a:lnTo>
                  <a:pt x="0" y="49263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47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1807158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Todos os campos obrigatórios dispõem da opção “Outros”, permitindo que o solicitante a selecione caso sua demanda não se enquadre nas categorias previamente estabelecidas.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01154" y="841375"/>
            <a:ext cx="5312834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APRESENTAÇÃO DO FORMULÁRIO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028700" y="3762823"/>
            <a:ext cx="16230600" cy="2333149"/>
          </a:xfrm>
          <a:custGeom>
            <a:avLst/>
            <a:gdLst/>
            <a:ahLst/>
            <a:cxnLst/>
            <a:rect l="l" t="t" r="r" b="b"/>
            <a:pathLst>
              <a:path w="16230600" h="2333149">
                <a:moveTo>
                  <a:pt x="0" y="0"/>
                </a:moveTo>
                <a:lnTo>
                  <a:pt x="16230600" y="0"/>
                </a:lnTo>
                <a:lnTo>
                  <a:pt x="16230600" y="2333149"/>
                </a:lnTo>
                <a:lnTo>
                  <a:pt x="0" y="23331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2916583"/>
            <a:ext cx="1623060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Ao clicar em “Sim”, é informado ao solicitante os formatos e tamanhos de arquivos aceitos pelo novo sistema, que são respectivamente: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01154" y="841375"/>
            <a:ext cx="5312834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APRESENTAÇÃO DO FORMULÁRIO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429347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O sistema permite a inclusão de até 10 anexos, que devem ser inseridos por meio do ícone de clipe, localizado no canto inferior esquerdo da tela.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5789" y="2314849"/>
            <a:ext cx="1234365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Ao finalizar o preenchimento do formulário, a Elzinha questiona o solicitante se deseja adicionar anexos.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263581" y="2823245"/>
            <a:ext cx="15760838" cy="5279881"/>
          </a:xfrm>
          <a:custGeom>
            <a:avLst/>
            <a:gdLst/>
            <a:ahLst/>
            <a:cxnLst/>
            <a:rect l="l" t="t" r="r" b="b"/>
            <a:pathLst>
              <a:path w="15760838" h="5279881">
                <a:moveTo>
                  <a:pt x="0" y="0"/>
                </a:moveTo>
                <a:lnTo>
                  <a:pt x="15760838" y="0"/>
                </a:lnTo>
                <a:lnTo>
                  <a:pt x="15760838" y="5279881"/>
                </a:lnTo>
                <a:lnTo>
                  <a:pt x="0" y="52798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2069574"/>
            <a:ext cx="1623060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Após concluir o upload dos arquivos, o solicitante deve selecionar a opção Não e, em seguida, proceder com o envio da demanda.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01154" y="841375"/>
            <a:ext cx="5312834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APRESENTAÇÃO DO FORMULÁRIO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028700" y="3530984"/>
            <a:ext cx="16230600" cy="4443127"/>
          </a:xfrm>
          <a:custGeom>
            <a:avLst/>
            <a:gdLst/>
            <a:ahLst/>
            <a:cxnLst/>
            <a:rect l="l" t="t" r="r" b="b"/>
            <a:pathLst>
              <a:path w="16230600" h="4443127">
                <a:moveTo>
                  <a:pt x="0" y="0"/>
                </a:moveTo>
                <a:lnTo>
                  <a:pt x="16230600" y="0"/>
                </a:lnTo>
                <a:lnTo>
                  <a:pt x="16230600" y="4443127"/>
                </a:lnTo>
                <a:lnTo>
                  <a:pt x="0" y="444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2198589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Ao confirmar o envio da solicitação, clicando em Sim, a Elzinha apresenta um resumo dos dados informados e fornece o número de protocolo no novo formato (Ex.: FAP2025092300037).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01154" y="841375"/>
            <a:ext cx="5312834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APRESENTAÇÃO DO FORMULÁRIO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028700" y="2231498"/>
            <a:ext cx="16230600" cy="85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Além disso, o solicitante recebe um e-mail de confirmação, contendo a formalização do envio e a informação sobre o prazo para atendimento da demanda, conforme descrito a seguir: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1154" y="841375"/>
            <a:ext cx="5312834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APRESENTAÇÃO DO FORMULÁRIO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3518364"/>
            <a:ext cx="16230600" cy="4422838"/>
            <a:chOff x="0" y="0"/>
            <a:chExt cx="21640800" cy="58971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5897118"/>
            </a:xfrm>
            <a:custGeom>
              <a:avLst/>
              <a:gdLst/>
              <a:ahLst/>
              <a:cxnLst/>
              <a:rect l="l" t="t" r="r" b="b"/>
              <a:pathLst>
                <a:path w="21640800" h="5897118">
                  <a:moveTo>
                    <a:pt x="0" y="0"/>
                  </a:moveTo>
                  <a:lnTo>
                    <a:pt x="21640800" y="0"/>
                  </a:lnTo>
                  <a:lnTo>
                    <a:pt x="21640800" y="5897118"/>
                  </a:lnTo>
                  <a:lnTo>
                    <a:pt x="0" y="5897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699431" y="853637"/>
              <a:ext cx="4223243" cy="0"/>
            </a:xfrm>
            <a:prstGeom prst="line">
              <a:avLst/>
            </a:prstGeom>
            <a:ln w="310070" cap="flat">
              <a:solidFill>
                <a:srgbClr val="DFE6F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851732" y="4395390"/>
            <a:ext cx="12584535" cy="2174728"/>
          </a:xfrm>
          <a:custGeom>
            <a:avLst/>
            <a:gdLst/>
            <a:ahLst/>
            <a:cxnLst/>
            <a:rect l="l" t="t" r="r" b="b"/>
            <a:pathLst>
              <a:path w="12584535" h="2174728">
                <a:moveTo>
                  <a:pt x="0" y="0"/>
                </a:moveTo>
                <a:lnTo>
                  <a:pt x="12584536" y="0"/>
                </a:lnTo>
                <a:lnTo>
                  <a:pt x="12584536" y="2174727"/>
                </a:lnTo>
                <a:lnTo>
                  <a:pt x="0" y="2174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45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3018253"/>
            <a:ext cx="16230600" cy="85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Ao final do atendimento, a Elzinha apresenta duas opções ao solicitante: 'Nova Solicitação', para o encaminhamento de outra demanda à FAPEMIG, ou 'Encerrar Atendimento', caso o usuário opte por finalizar a interação naquele momento.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01154" y="841375"/>
            <a:ext cx="5312834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APRESENTAÇÃO DO FORMULÁRIO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704405" y="7203029"/>
            <a:ext cx="2554895" cy="2055271"/>
          </a:xfrm>
          <a:custGeom>
            <a:avLst/>
            <a:gdLst/>
            <a:ahLst/>
            <a:cxnLst/>
            <a:rect l="l" t="t" r="r" b="b"/>
            <a:pathLst>
              <a:path w="2554895" h="2055271">
                <a:moveTo>
                  <a:pt x="0" y="0"/>
                </a:moveTo>
                <a:lnTo>
                  <a:pt x="2554895" y="0"/>
                </a:lnTo>
                <a:lnTo>
                  <a:pt x="2554895" y="2055271"/>
                </a:lnTo>
                <a:lnTo>
                  <a:pt x="0" y="2055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6794220" y="3629259"/>
            <a:ext cx="4699561" cy="4821627"/>
          </a:xfrm>
          <a:custGeom>
            <a:avLst/>
            <a:gdLst/>
            <a:ahLst/>
            <a:cxnLst/>
            <a:rect l="l" t="t" r="r" b="b"/>
            <a:pathLst>
              <a:path w="4699561" h="4821627">
                <a:moveTo>
                  <a:pt x="0" y="0"/>
                </a:moveTo>
                <a:lnTo>
                  <a:pt x="4699560" y="0"/>
                </a:lnTo>
                <a:lnTo>
                  <a:pt x="4699560" y="4821628"/>
                </a:lnTo>
                <a:lnTo>
                  <a:pt x="0" y="4821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2712262" y="1895907"/>
            <a:ext cx="12863476" cy="332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24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AGRADECEMOS A ATENÇÃO DE TODOS. </a:t>
            </a:r>
          </a:p>
          <a:p>
            <a:pPr algn="ctr">
              <a:lnSpc>
                <a:spcPts val="4499"/>
              </a:lnSpc>
            </a:pPr>
            <a:endParaRPr lang="en-US" sz="2499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499"/>
              </a:lnSpc>
            </a:pPr>
            <a:endParaRPr lang="en-US" sz="2499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499"/>
              </a:lnSpc>
            </a:pPr>
            <a:endParaRPr lang="en-US" sz="2499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499"/>
              </a:lnSpc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FAPATENDE: </a:t>
            </a:r>
          </a:p>
          <a:p>
            <a:pPr algn="just">
              <a:lnSpc>
                <a:spcPts val="4499"/>
              </a:lnSpc>
            </a:pPr>
            <a:endParaRPr lang="en-US" sz="2499" b="1">
              <a:solidFill>
                <a:srgbClr val="004AA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39266" y="841342"/>
            <a:ext cx="4036139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ENCERRAMENTO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839266" y="875208"/>
            <a:ext cx="14972771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DEPARTAMENTO DE CONTROLE DE PROCESSOS E ATENDIMENTO AO PESQUISADOR – DCA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0249" y="3115611"/>
            <a:ext cx="15867502" cy="349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endParaRPr/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Decreto nº 47.931, de 29/04/2020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Estatuto da Fundação de Amparo à Pesquisa do Estado de Minas Gerais.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endParaRPr lang="en-US" sz="1999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Art. 38 - Departamento de Controle de Processos e Atendimento ao Pesquisador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endParaRPr lang="en-US" sz="1899" b="1">
              <a:solidFill>
                <a:srgbClr val="004AA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Dar suporte na gestão dos processos, seu fluxo e arquivos;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Gerenciar o cadastro dos parceiros e receber as consultas externas relacionadas às atividades da Fapemig, prestando as informações solicitadas.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3315229" y="841342"/>
            <a:ext cx="7275776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CREDENCIAMENTO DE FUNDAÇÃO DE APOIO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9491" y="3075533"/>
            <a:ext cx="16188915" cy="1823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Portaria FAPEMIG PRE nº 021/2024</a:t>
            </a:r>
          </a:p>
          <a:p>
            <a:pPr algn="ctr">
              <a:lnSpc>
                <a:spcPts val="3079"/>
              </a:lnSpc>
            </a:pPr>
            <a:endParaRPr lang="en-US" sz="2199" b="1">
              <a:solidFill>
                <a:srgbClr val="004AA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Dispõe sobre o cadastramento das Fundações de Apoio no âmbito da Fundação de Amparo à Pesquisa do Estado de Minas Gerais – FAPEMIG.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962458" y="4898618"/>
            <a:ext cx="12482981" cy="2063551"/>
            <a:chOff x="0" y="0"/>
            <a:chExt cx="16643974" cy="2751402"/>
          </a:xfrm>
        </p:grpSpPr>
        <p:sp>
          <p:nvSpPr>
            <p:cNvPr id="8" name="TextBox 8"/>
            <p:cNvSpPr txBox="1"/>
            <p:nvPr/>
          </p:nvSpPr>
          <p:spPr>
            <a:xfrm>
              <a:off x="292100" y="-47625"/>
              <a:ext cx="16061095" cy="2799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4AAD"/>
                  </a:solidFill>
                  <a:latin typeface="Open Sans"/>
                  <a:ea typeface="Open Sans"/>
                  <a:cs typeface="Open Sans"/>
                  <a:sym typeface="Open Sans"/>
                </a:rPr>
                <a:t>“Art. 1º – Regulamentar, no âmbito da Fapemig, o procedimento para cadastramento e recadastramento das fundações de apoio – FA, visando a celebração de parcerias com instituições executoras selecionadas por instrumentos próprios, para a gestão administrativa, operacional e financeira dos projetos de pesquisa, ensino e extensão, projetos de desenvolvimento institucional, científico e tecnológico, projetos de estímulo à inovação, bem como projetos e programas de concessão de bolsas, mediante pagamento de Despesas Operacionais e Administrativas – DOA. 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16618574" y="0"/>
              <a:ext cx="0" cy="2751402"/>
            </a:xfrm>
            <a:prstGeom prst="line">
              <a:avLst/>
            </a:prstGeom>
            <a:ln w="50800" cap="flat">
              <a:solidFill>
                <a:srgbClr val="0465A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5400" y="0"/>
              <a:ext cx="0" cy="2751402"/>
            </a:xfrm>
            <a:prstGeom prst="line">
              <a:avLst/>
            </a:prstGeom>
            <a:ln w="50800" cap="flat">
              <a:solidFill>
                <a:srgbClr val="0465A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3315229" y="841342"/>
            <a:ext cx="7275776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TIPIFICAÇÃO CADASTRAL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0385" y="4703028"/>
            <a:ext cx="16188915" cy="179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endParaRPr lang="en-US" sz="1999" dirty="0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3079"/>
              </a:lnSpc>
            </a:pPr>
            <a:r>
              <a:rPr lang="en-US" sz="2199" b="1" dirty="0" err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Transição</a:t>
            </a:r>
            <a:r>
              <a:rPr lang="en-US" sz="2199" b="1" dirty="0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2199" b="1" dirty="0" err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Nível</a:t>
            </a:r>
            <a:r>
              <a:rPr lang="en-US" sz="21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Fundação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Apoio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cadastrada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Nível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poderá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, a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qualquer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tempo,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solicitar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recadastramento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para o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Nível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II,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mediante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envio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documentação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exigida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nível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99" dirty="0" err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pleiteado</a:t>
            </a:r>
            <a:r>
              <a:rPr lang="en-US" sz="1999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2799"/>
              </a:lnSpc>
            </a:pPr>
            <a:endParaRPr lang="en-US" sz="1999" dirty="0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126132"/>
            <a:ext cx="7143158" cy="1784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Nível I</a:t>
            </a:r>
            <a:r>
              <a:rPr lang="en-US" sz="21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 Fundação de Apoio (FA) está apta a fazer gestão administrativa e financeira de projetos exclusivamente com despesas de custeio e despesas de capital nacionais, inclusive bolsas.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16142" y="2126132"/>
            <a:ext cx="7143158" cy="1784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Nível II: 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 Fundação de Apoio está apta a fazer gestão administrativa e financeira de projetos com despesas de custeio e despesas de capital nacionais, internacionais, inclusive bolsas e importações.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3315229" y="841342"/>
            <a:ext cx="7275776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ASPECTOS RELEVANTES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 b="1">
              <a:solidFill>
                <a:srgbClr val="004AA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9543" y="3462655"/>
            <a:ext cx="16188915" cy="353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Validade de 4 anos - contados a partir da publicação do resultado no site da Fapemig e no Diário Oficial do Estado de Minas Gerais; 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Prazo de 30 dias úteis a contar do recebimento da proposta; 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Se, após o cadastramento, ocorrerem alterações, cabe à FA enviar a documentação atualizada à Fapemig, pela Central de Ajuda (no site). Isso inclui casos como substituição da diretoria, término de mandato ou mudança nas instituições apoiadas. Nesses casos, a Fapemig deve ser notificada; caso contrário, o cadastro ficará suspenso até a regularização da documentação;</a:t>
            </a:r>
          </a:p>
          <a:p>
            <a:pPr algn="l">
              <a:lnSpc>
                <a:spcPts val="2939"/>
              </a:lnSpc>
            </a:pPr>
            <a:endParaRPr lang="en-US" sz="1999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 Fapemig pode realizar diligências durante o procedimento de cadastro. 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004AA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28700"/>
            <a:ext cx="9243548" cy="47625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7350448" y="5580908"/>
            <a:ext cx="3587104" cy="3240309"/>
          </a:xfrm>
          <a:custGeom>
            <a:avLst/>
            <a:gdLst/>
            <a:ahLst/>
            <a:cxnLst/>
            <a:rect l="l" t="t" r="r" b="b"/>
            <a:pathLst>
              <a:path w="3587104" h="3240309">
                <a:moveTo>
                  <a:pt x="0" y="0"/>
                </a:moveTo>
                <a:lnTo>
                  <a:pt x="3587104" y="0"/>
                </a:lnTo>
                <a:lnTo>
                  <a:pt x="3587104" y="3240309"/>
                </a:lnTo>
                <a:lnTo>
                  <a:pt x="0" y="324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753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657615" y="2338304"/>
            <a:ext cx="14972771" cy="860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NOVA CENTRAL DE AJUDA DA FUNDAÇÃO DE AMPARO À PESQUISA DO ESTADO DE MINAS GERAIS - FAPEMIG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18767" y="3905681"/>
            <a:ext cx="5250466" cy="86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FAP ATENDE</a:t>
            </a:r>
          </a:p>
        </p:txBody>
      </p:sp>
      <p:sp>
        <p:nvSpPr>
          <p:cNvPr id="7" name="Freeform 7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210249" y="4096065"/>
            <a:ext cx="15867502" cy="1943769"/>
          </a:xfrm>
          <a:custGeom>
            <a:avLst/>
            <a:gdLst/>
            <a:ahLst/>
            <a:cxnLst/>
            <a:rect l="l" t="t" r="r" b="b"/>
            <a:pathLst>
              <a:path w="15867502" h="1943769">
                <a:moveTo>
                  <a:pt x="0" y="0"/>
                </a:moveTo>
                <a:lnTo>
                  <a:pt x="15867502" y="0"/>
                </a:lnTo>
                <a:lnTo>
                  <a:pt x="15867502" y="1943769"/>
                </a:lnTo>
                <a:lnTo>
                  <a:pt x="0" y="19437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210249" y="2715483"/>
            <a:ext cx="15867502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O sistema FAP Atende opera em substituição ao LIGMINAS, previamente utilizado como canal de comunicação pelo Fale Conosco no site da FAPEMIG. A nova plataforma conta com um formulário mais didático, intuitivo e específico, tornando o processo de atendimento aos usuários mais ágil e eficiente.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543452"/>
            <a:ext cx="16230600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O novo canal de atendimento recebeu o nome em homenagem a </a:t>
            </a:r>
            <a:r>
              <a:rPr lang="en-US" sz="19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Professora Elza Fernandes de Araújo</a:t>
            </a: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, da Universidade Federal de Viçosa, que integrou o corpo funcional da FAPEMIG. A escolha do nome reflete o reconhecimento da sua trajetória e marca a oportunidade de vincular a implantação do novo sistema a uma justa homenagem.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3315229" y="841342"/>
            <a:ext cx="727577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NOVO SISTEMA FAP ATENDE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530510" y="4008701"/>
            <a:ext cx="13226981" cy="5175056"/>
          </a:xfrm>
          <a:custGeom>
            <a:avLst/>
            <a:gdLst/>
            <a:ahLst/>
            <a:cxnLst/>
            <a:rect l="l" t="t" r="r" b="b"/>
            <a:pathLst>
              <a:path w="13226981" h="5175056">
                <a:moveTo>
                  <a:pt x="0" y="0"/>
                </a:moveTo>
                <a:lnTo>
                  <a:pt x="13226980" y="0"/>
                </a:lnTo>
                <a:lnTo>
                  <a:pt x="13226980" y="5175056"/>
                </a:lnTo>
                <a:lnTo>
                  <a:pt x="0" y="5175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210249" y="1674743"/>
            <a:ext cx="15867502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just">
              <a:lnSpc>
                <a:spcPts val="3599"/>
              </a:lnSpc>
              <a:buFont typeface="Arial"/>
              <a:buChar char="•"/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A Elza inicia o diálogo solicitando o informe do nome do usuário; </a:t>
            </a:r>
          </a:p>
          <a:p>
            <a:pPr marL="431799" lvl="1" indent="-215899" algn="just">
              <a:lnSpc>
                <a:spcPts val="3599"/>
              </a:lnSpc>
              <a:buFont typeface="Arial"/>
              <a:buChar char="•"/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Em seguida, apresenta orientações sobre as informações mais relevantes a serem incluídos no campo de mensagem; </a:t>
            </a:r>
          </a:p>
          <a:p>
            <a:pPr marL="431799" lvl="1" indent="-215899" algn="just">
              <a:lnSpc>
                <a:spcPts val="3599"/>
              </a:lnSpc>
              <a:buFont typeface="Arial"/>
              <a:buChar char="•"/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Informa o prazo para resolução da demanda; </a:t>
            </a:r>
          </a:p>
          <a:p>
            <a:pPr marL="431799" lvl="1" indent="-215899" algn="just">
              <a:lnSpc>
                <a:spcPts val="3599"/>
              </a:lnSpc>
              <a:buFont typeface="Arial"/>
              <a:buChar char="•"/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O objetivo é garantir que os atendentes recebam todas as informações essenciais para promover atendimentos ágeis e eficientes.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96391" y="841375"/>
            <a:ext cx="7598834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PRINCIPAIS MUDANÇAS NO NOVO FORMULÁRIO</a:t>
            </a:r>
          </a:p>
        </p:txBody>
      </p:sp>
      <p:sp>
        <p:nvSpPr>
          <p:cNvPr id="7" name="Freeform 7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978" b="-809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flipV="1">
            <a:off x="-697978" y="1076325"/>
            <a:ext cx="3537245" cy="0"/>
          </a:xfrm>
          <a:prstGeom prst="line">
            <a:avLst/>
          </a:prstGeom>
          <a:ln w="95250" cap="flat">
            <a:solidFill>
              <a:srgbClr val="0465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77906" y="8307934"/>
            <a:ext cx="1181394" cy="950366"/>
          </a:xfrm>
          <a:custGeom>
            <a:avLst/>
            <a:gdLst/>
            <a:ahLst/>
            <a:cxnLst/>
            <a:rect l="l" t="t" r="r" b="b"/>
            <a:pathLst>
              <a:path w="1181394" h="950366">
                <a:moveTo>
                  <a:pt x="0" y="0"/>
                </a:moveTo>
                <a:lnTo>
                  <a:pt x="1181394" y="0"/>
                </a:lnTo>
                <a:lnTo>
                  <a:pt x="1181394" y="950366"/>
                </a:lnTo>
                <a:lnTo>
                  <a:pt x="0" y="950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641873" y="2227441"/>
            <a:ext cx="13367353" cy="6468389"/>
          </a:xfrm>
          <a:custGeom>
            <a:avLst/>
            <a:gdLst/>
            <a:ahLst/>
            <a:cxnLst/>
            <a:rect l="l" t="t" r="r" b="b"/>
            <a:pathLst>
              <a:path w="13367353" h="6468389">
                <a:moveTo>
                  <a:pt x="0" y="0"/>
                </a:moveTo>
                <a:lnTo>
                  <a:pt x="13367353" y="0"/>
                </a:lnTo>
                <a:lnTo>
                  <a:pt x="13367353" y="6468388"/>
                </a:lnTo>
                <a:lnTo>
                  <a:pt x="0" y="6468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2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210249" y="1476871"/>
            <a:ext cx="15867502" cy="40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1999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No formulário são solicitadas as seguintes informações: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01154" y="841375"/>
            <a:ext cx="5312834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APRESENTAÇÃO DO FORMULÁRIO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1004</Words>
  <Application>Microsoft Office PowerPoint</Application>
  <PresentationFormat>Personalizar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Open Sans</vt:lpstr>
      <vt:lpstr>Calibri</vt:lpstr>
      <vt:lpstr>Open Sans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Fapemig BOT</dc:title>
  <dc:creator>Maria Clara Santana e Silva</dc:creator>
  <cp:lastModifiedBy>Maria Clara Santana e Silva</cp:lastModifiedBy>
  <cp:revision>2</cp:revision>
  <dcterms:created xsi:type="dcterms:W3CDTF">2006-08-16T00:00:00Z</dcterms:created>
  <dcterms:modified xsi:type="dcterms:W3CDTF">2025-10-06T17:41:26Z</dcterms:modified>
  <dc:identifier>DAGxLfr1f9E</dc:identifier>
</cp:coreProperties>
</file>