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1232" r:id="rId5"/>
    <p:sldId id="1263" r:id="rId6"/>
    <p:sldId id="1233" r:id="rId7"/>
    <p:sldId id="1246" r:id="rId8"/>
    <p:sldId id="1265" r:id="rId9"/>
    <p:sldId id="1209" r:id="rId10"/>
    <p:sldId id="1141" r:id="rId11"/>
    <p:sldId id="1210" r:id="rId12"/>
    <p:sldId id="1211" r:id="rId13"/>
    <p:sldId id="1212" r:id="rId14"/>
    <p:sldId id="1213" r:id="rId15"/>
    <p:sldId id="1214" r:id="rId16"/>
    <p:sldId id="1215" r:id="rId17"/>
    <p:sldId id="1216" r:id="rId18"/>
    <p:sldId id="1217" r:id="rId19"/>
    <p:sldId id="1218" r:id="rId20"/>
    <p:sldId id="1221" r:id="rId21"/>
    <p:sldId id="1222" r:id="rId22"/>
    <p:sldId id="1223" r:id="rId23"/>
    <p:sldId id="1224" r:id="rId24"/>
    <p:sldId id="1225" r:id="rId25"/>
    <p:sldId id="1226" r:id="rId26"/>
    <p:sldId id="1227" r:id="rId27"/>
    <p:sldId id="1228" r:id="rId28"/>
    <p:sldId id="1229" r:id="rId29"/>
    <p:sldId id="1230" r:id="rId30"/>
    <p:sldId id="1231" r:id="rId31"/>
    <p:sldId id="1266" r:id="rId32"/>
    <p:sldId id="1239" r:id="rId33"/>
    <p:sldId id="1258" r:id="rId34"/>
    <p:sldId id="1259" r:id="rId35"/>
    <p:sldId id="1260" r:id="rId36"/>
    <p:sldId id="1261" r:id="rId37"/>
    <p:sldId id="1262" r:id="rId38"/>
    <p:sldId id="271" r:id="rId3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38"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73B74B-2750-26CD-3002-C5833977529F}" name="Rafael Siqueira Falce Neto" initials="RSFN" userId="S::rneto@fapemig.br::bdb938be-7850-4f1c-b533-d599d25e4be8" providerId="AD"/>
  <p188:author id="{B492D2E9-3108-606E-5EFB-0F955AD5D5A5}" name="Ingrid Lamounier Machado" initials="ILM" userId="S::imachado@fapemig.br::646ef8c7-4ec1-4cd1-a58a-0dd12b3c72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EED"/>
    <a:srgbClr val="FFCD2D"/>
    <a:srgbClr val="F69404"/>
    <a:srgbClr val="006BAD"/>
    <a:srgbClr val="DD712F"/>
    <a:srgbClr val="0069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61AA2-7494-42DD-B917-789BAD1A09B8}" v="1" dt="2025-10-06T13:51:55.441"/>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édio 4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Estilo Claro 3 - Ênfas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Estilo Claro 3 - Ênfas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Ênfas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D083AE6-46FA-4A59-8FB0-9F97EB10719F}" styleName="Estilo Claro 3 - Ênfas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Estilo Médio 1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Ênfas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Estilo Claro 1 - Ênfas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4B1156A-380E-4F78-BDF5-A606A8083BF9}" styleName="Estilo Médio 4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guide pos="438"/>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rid Lamounier Machado" userId="646ef8c7-4ec1-4cd1-a58a-0dd12b3c722b" providerId="ADAL" clId="{6B62E234-F304-4C12-8DC8-778EC26DE98D}"/>
    <pc:docChg chg="undo custSel addSld delSld modSld sldOrd">
      <pc:chgData name="Ingrid Lamounier Machado" userId="646ef8c7-4ec1-4cd1-a58a-0dd12b3c722b" providerId="ADAL" clId="{6B62E234-F304-4C12-8DC8-778EC26DE98D}" dt="2025-10-06T14:25:30.108" v="454" actId="20577"/>
      <pc:docMkLst>
        <pc:docMk/>
      </pc:docMkLst>
      <pc:sldChg chg="modSp mod">
        <pc:chgData name="Ingrid Lamounier Machado" userId="646ef8c7-4ec1-4cd1-a58a-0dd12b3c722b" providerId="ADAL" clId="{6B62E234-F304-4C12-8DC8-778EC26DE98D}" dt="2025-10-06T12:00:01.105" v="45" actId="20577"/>
        <pc:sldMkLst>
          <pc:docMk/>
          <pc:sldMk cId="0" sldId="271"/>
        </pc:sldMkLst>
        <pc:spChg chg="mod">
          <ac:chgData name="Ingrid Lamounier Machado" userId="646ef8c7-4ec1-4cd1-a58a-0dd12b3c722b" providerId="ADAL" clId="{6B62E234-F304-4C12-8DC8-778EC26DE98D}" dt="2025-10-06T12:00:01.105" v="45" actId="20577"/>
          <ac:spMkLst>
            <pc:docMk/>
            <pc:sldMk cId="0" sldId="271"/>
            <ac:spMk id="6" creationId="{00000000-0000-0000-0000-000000000000}"/>
          </ac:spMkLst>
        </pc:spChg>
      </pc:sldChg>
      <pc:sldChg chg="mod modShow">
        <pc:chgData name="Ingrid Lamounier Machado" userId="646ef8c7-4ec1-4cd1-a58a-0dd12b3c722b" providerId="ADAL" clId="{6B62E234-F304-4C12-8DC8-778EC26DE98D}" dt="2025-10-06T11:53:41.652" v="0" actId="729"/>
        <pc:sldMkLst>
          <pc:docMk/>
          <pc:sldMk cId="1805904170" sldId="1211"/>
        </pc:sldMkLst>
      </pc:sldChg>
      <pc:sldChg chg="mod modShow">
        <pc:chgData name="Ingrid Lamounier Machado" userId="646ef8c7-4ec1-4cd1-a58a-0dd12b3c722b" providerId="ADAL" clId="{6B62E234-F304-4C12-8DC8-778EC26DE98D}" dt="2025-10-06T11:53:50.865" v="1" actId="729"/>
        <pc:sldMkLst>
          <pc:docMk/>
          <pc:sldMk cId="2328071031" sldId="1212"/>
        </pc:sldMkLst>
      </pc:sldChg>
      <pc:sldChg chg="modSp mod">
        <pc:chgData name="Ingrid Lamounier Machado" userId="646ef8c7-4ec1-4cd1-a58a-0dd12b3c722b" providerId="ADAL" clId="{6B62E234-F304-4C12-8DC8-778EC26DE98D}" dt="2025-10-06T11:54:26.888" v="2" actId="115"/>
        <pc:sldMkLst>
          <pc:docMk/>
          <pc:sldMk cId="2878460887" sldId="1213"/>
        </pc:sldMkLst>
        <pc:graphicFrameChg chg="modGraphic">
          <ac:chgData name="Ingrid Lamounier Machado" userId="646ef8c7-4ec1-4cd1-a58a-0dd12b3c722b" providerId="ADAL" clId="{6B62E234-F304-4C12-8DC8-778EC26DE98D}" dt="2025-10-06T11:54:26.888" v="2" actId="115"/>
          <ac:graphicFrameMkLst>
            <pc:docMk/>
            <pc:sldMk cId="2878460887" sldId="1213"/>
            <ac:graphicFrameMk id="4" creationId="{0BEBDAC6-BEA1-73E7-A2B5-484DA68CA3EA}"/>
          </ac:graphicFrameMkLst>
        </pc:graphicFrameChg>
      </pc:sldChg>
      <pc:sldChg chg="modSp mod">
        <pc:chgData name="Ingrid Lamounier Machado" userId="646ef8c7-4ec1-4cd1-a58a-0dd12b3c722b" providerId="ADAL" clId="{6B62E234-F304-4C12-8DC8-778EC26DE98D}" dt="2025-10-06T11:54:40.404" v="3" actId="115"/>
        <pc:sldMkLst>
          <pc:docMk/>
          <pc:sldMk cId="2441242384" sldId="1214"/>
        </pc:sldMkLst>
        <pc:graphicFrameChg chg="modGraphic">
          <ac:chgData name="Ingrid Lamounier Machado" userId="646ef8c7-4ec1-4cd1-a58a-0dd12b3c722b" providerId="ADAL" clId="{6B62E234-F304-4C12-8DC8-778EC26DE98D}" dt="2025-10-06T11:54:40.404" v="3" actId="115"/>
          <ac:graphicFrameMkLst>
            <pc:docMk/>
            <pc:sldMk cId="2441242384" sldId="1214"/>
            <ac:graphicFrameMk id="4" creationId="{B4D80A1E-E73B-57E5-D9DF-E97B2A0E3FB3}"/>
          </ac:graphicFrameMkLst>
        </pc:graphicFrameChg>
      </pc:sldChg>
      <pc:sldChg chg="modSp mod">
        <pc:chgData name="Ingrid Lamounier Machado" userId="646ef8c7-4ec1-4cd1-a58a-0dd12b3c722b" providerId="ADAL" clId="{6B62E234-F304-4C12-8DC8-778EC26DE98D}" dt="2025-10-06T11:55:02.787" v="4" actId="115"/>
        <pc:sldMkLst>
          <pc:docMk/>
          <pc:sldMk cId="1312594363" sldId="1217"/>
        </pc:sldMkLst>
        <pc:graphicFrameChg chg="modGraphic">
          <ac:chgData name="Ingrid Lamounier Machado" userId="646ef8c7-4ec1-4cd1-a58a-0dd12b3c722b" providerId="ADAL" clId="{6B62E234-F304-4C12-8DC8-778EC26DE98D}" dt="2025-10-06T11:55:02.787" v="4" actId="115"/>
          <ac:graphicFrameMkLst>
            <pc:docMk/>
            <pc:sldMk cId="1312594363" sldId="1217"/>
            <ac:graphicFrameMk id="4" creationId="{2B087955-D038-ABC0-4ED7-2E16BA21C9DC}"/>
          </ac:graphicFrameMkLst>
        </pc:graphicFrameChg>
      </pc:sldChg>
      <pc:sldChg chg="modSp mod">
        <pc:chgData name="Ingrid Lamounier Machado" userId="646ef8c7-4ec1-4cd1-a58a-0dd12b3c722b" providerId="ADAL" clId="{6B62E234-F304-4C12-8DC8-778EC26DE98D}" dt="2025-10-06T11:56:05.924" v="5" actId="113"/>
        <pc:sldMkLst>
          <pc:docMk/>
          <pc:sldMk cId="4256856448" sldId="1221"/>
        </pc:sldMkLst>
        <pc:graphicFrameChg chg="modGraphic">
          <ac:chgData name="Ingrid Lamounier Machado" userId="646ef8c7-4ec1-4cd1-a58a-0dd12b3c722b" providerId="ADAL" clId="{6B62E234-F304-4C12-8DC8-778EC26DE98D}" dt="2025-10-06T11:56:05.924" v="5" actId="113"/>
          <ac:graphicFrameMkLst>
            <pc:docMk/>
            <pc:sldMk cId="4256856448" sldId="1221"/>
            <ac:graphicFrameMk id="4" creationId="{9F6C9378-BCC4-6AC0-6684-7BF9BE051C59}"/>
          </ac:graphicFrameMkLst>
        </pc:graphicFrameChg>
      </pc:sldChg>
      <pc:sldChg chg="modSp mod">
        <pc:chgData name="Ingrid Lamounier Machado" userId="646ef8c7-4ec1-4cd1-a58a-0dd12b3c722b" providerId="ADAL" clId="{6B62E234-F304-4C12-8DC8-778EC26DE98D}" dt="2025-10-06T11:56:27.496" v="7" actId="113"/>
        <pc:sldMkLst>
          <pc:docMk/>
          <pc:sldMk cId="2064532403" sldId="1222"/>
        </pc:sldMkLst>
        <pc:graphicFrameChg chg="modGraphic">
          <ac:chgData name="Ingrid Lamounier Machado" userId="646ef8c7-4ec1-4cd1-a58a-0dd12b3c722b" providerId="ADAL" clId="{6B62E234-F304-4C12-8DC8-778EC26DE98D}" dt="2025-10-06T11:56:27.496" v="7" actId="113"/>
          <ac:graphicFrameMkLst>
            <pc:docMk/>
            <pc:sldMk cId="2064532403" sldId="1222"/>
            <ac:graphicFrameMk id="4" creationId="{B18B3CE2-DF65-A7CD-4E79-7244D2B80993}"/>
          </ac:graphicFrameMkLst>
        </pc:graphicFrameChg>
      </pc:sldChg>
      <pc:sldChg chg="modSp mod">
        <pc:chgData name="Ingrid Lamounier Machado" userId="646ef8c7-4ec1-4cd1-a58a-0dd12b3c722b" providerId="ADAL" clId="{6B62E234-F304-4C12-8DC8-778EC26DE98D}" dt="2025-10-06T11:57:54.153" v="9" actId="113"/>
        <pc:sldMkLst>
          <pc:docMk/>
          <pc:sldMk cId="4142427316" sldId="1225"/>
        </pc:sldMkLst>
        <pc:graphicFrameChg chg="modGraphic">
          <ac:chgData name="Ingrid Lamounier Machado" userId="646ef8c7-4ec1-4cd1-a58a-0dd12b3c722b" providerId="ADAL" clId="{6B62E234-F304-4C12-8DC8-778EC26DE98D}" dt="2025-10-06T11:57:54.153" v="9" actId="113"/>
          <ac:graphicFrameMkLst>
            <pc:docMk/>
            <pc:sldMk cId="4142427316" sldId="1225"/>
            <ac:graphicFrameMk id="4" creationId="{EE8C082B-EA60-CF0B-2A59-7DEEDF32A7C0}"/>
          </ac:graphicFrameMkLst>
        </pc:graphicFrameChg>
      </pc:sldChg>
      <pc:sldChg chg="modSp mod">
        <pc:chgData name="Ingrid Lamounier Machado" userId="646ef8c7-4ec1-4cd1-a58a-0dd12b3c722b" providerId="ADAL" clId="{6B62E234-F304-4C12-8DC8-778EC26DE98D}" dt="2025-10-06T11:58:07.665" v="11" actId="113"/>
        <pc:sldMkLst>
          <pc:docMk/>
          <pc:sldMk cId="471737532" sldId="1226"/>
        </pc:sldMkLst>
        <pc:graphicFrameChg chg="modGraphic">
          <ac:chgData name="Ingrid Lamounier Machado" userId="646ef8c7-4ec1-4cd1-a58a-0dd12b3c722b" providerId="ADAL" clId="{6B62E234-F304-4C12-8DC8-778EC26DE98D}" dt="2025-10-06T11:58:07.665" v="11" actId="113"/>
          <ac:graphicFrameMkLst>
            <pc:docMk/>
            <pc:sldMk cId="471737532" sldId="1226"/>
            <ac:graphicFrameMk id="4" creationId="{08F6FB6D-0B1E-918C-6989-9637072BC06A}"/>
          </ac:graphicFrameMkLst>
        </pc:graphicFrameChg>
      </pc:sldChg>
      <pc:sldChg chg="modSp mod">
        <pc:chgData name="Ingrid Lamounier Machado" userId="646ef8c7-4ec1-4cd1-a58a-0dd12b3c722b" providerId="ADAL" clId="{6B62E234-F304-4C12-8DC8-778EC26DE98D}" dt="2025-10-06T11:58:54.838" v="12" actId="115"/>
        <pc:sldMkLst>
          <pc:docMk/>
          <pc:sldMk cId="2892841932" sldId="1230"/>
        </pc:sldMkLst>
        <pc:graphicFrameChg chg="modGraphic">
          <ac:chgData name="Ingrid Lamounier Machado" userId="646ef8c7-4ec1-4cd1-a58a-0dd12b3c722b" providerId="ADAL" clId="{6B62E234-F304-4C12-8DC8-778EC26DE98D}" dt="2025-10-06T11:58:54.838" v="12" actId="115"/>
          <ac:graphicFrameMkLst>
            <pc:docMk/>
            <pc:sldMk cId="2892841932" sldId="1230"/>
            <ac:graphicFrameMk id="4" creationId="{D9E7504C-4E06-3E92-A6CB-EE7344BDBFFC}"/>
          </ac:graphicFrameMkLst>
        </pc:graphicFrameChg>
      </pc:sldChg>
      <pc:sldChg chg="mod modShow">
        <pc:chgData name="Ingrid Lamounier Machado" userId="646ef8c7-4ec1-4cd1-a58a-0dd12b3c722b" providerId="ADAL" clId="{6B62E234-F304-4C12-8DC8-778EC26DE98D}" dt="2025-10-06T11:59:16.090" v="13" actId="729"/>
        <pc:sldMkLst>
          <pc:docMk/>
          <pc:sldMk cId="3778962984" sldId="1231"/>
        </pc:sldMkLst>
      </pc:sldChg>
      <pc:sldChg chg="add">
        <pc:chgData name="Ingrid Lamounier Machado" userId="646ef8c7-4ec1-4cd1-a58a-0dd12b3c722b" providerId="ADAL" clId="{6B62E234-F304-4C12-8DC8-778EC26DE98D}" dt="2025-10-06T13:51:55.425" v="46"/>
        <pc:sldMkLst>
          <pc:docMk/>
          <pc:sldMk cId="51091595" sldId="1239"/>
        </pc:sldMkLst>
      </pc:sldChg>
      <pc:sldChg chg="add">
        <pc:chgData name="Ingrid Lamounier Machado" userId="646ef8c7-4ec1-4cd1-a58a-0dd12b3c722b" providerId="ADAL" clId="{6B62E234-F304-4C12-8DC8-778EC26DE98D}" dt="2025-10-06T13:51:55.425" v="46"/>
        <pc:sldMkLst>
          <pc:docMk/>
          <pc:sldMk cId="2375231008" sldId="1258"/>
        </pc:sldMkLst>
      </pc:sldChg>
      <pc:sldChg chg="add">
        <pc:chgData name="Ingrid Lamounier Machado" userId="646ef8c7-4ec1-4cd1-a58a-0dd12b3c722b" providerId="ADAL" clId="{6B62E234-F304-4C12-8DC8-778EC26DE98D}" dt="2025-10-06T13:51:55.425" v="46"/>
        <pc:sldMkLst>
          <pc:docMk/>
          <pc:sldMk cId="1982802144" sldId="1259"/>
        </pc:sldMkLst>
      </pc:sldChg>
      <pc:sldChg chg="add">
        <pc:chgData name="Ingrid Lamounier Machado" userId="646ef8c7-4ec1-4cd1-a58a-0dd12b3c722b" providerId="ADAL" clId="{6B62E234-F304-4C12-8DC8-778EC26DE98D}" dt="2025-10-06T13:51:55.425" v="46"/>
        <pc:sldMkLst>
          <pc:docMk/>
          <pc:sldMk cId="1634007402" sldId="1260"/>
        </pc:sldMkLst>
      </pc:sldChg>
      <pc:sldChg chg="add">
        <pc:chgData name="Ingrid Lamounier Machado" userId="646ef8c7-4ec1-4cd1-a58a-0dd12b3c722b" providerId="ADAL" clId="{6B62E234-F304-4C12-8DC8-778EC26DE98D}" dt="2025-10-06T13:51:55.425" v="46"/>
        <pc:sldMkLst>
          <pc:docMk/>
          <pc:sldMk cId="848917429" sldId="1261"/>
        </pc:sldMkLst>
      </pc:sldChg>
      <pc:sldChg chg="add">
        <pc:chgData name="Ingrid Lamounier Machado" userId="646ef8c7-4ec1-4cd1-a58a-0dd12b3c722b" providerId="ADAL" clId="{6B62E234-F304-4C12-8DC8-778EC26DE98D}" dt="2025-10-06T13:51:55.425" v="46"/>
        <pc:sldMkLst>
          <pc:docMk/>
          <pc:sldMk cId="834735435" sldId="1262"/>
        </pc:sldMkLst>
      </pc:sldChg>
      <pc:sldChg chg="addSp delSp modSp new mod setBg modClrScheme delDesignElem chgLayout">
        <pc:chgData name="Ingrid Lamounier Machado" userId="646ef8c7-4ec1-4cd1-a58a-0dd12b3c722b" providerId="ADAL" clId="{6B62E234-F304-4C12-8DC8-778EC26DE98D}" dt="2025-10-06T13:56:00.987" v="157" actId="20577"/>
        <pc:sldMkLst>
          <pc:docMk/>
          <pc:sldMk cId="3823794628" sldId="1263"/>
        </pc:sldMkLst>
        <pc:spChg chg="add mod ord">
          <ac:chgData name="Ingrid Lamounier Machado" userId="646ef8c7-4ec1-4cd1-a58a-0dd12b3c722b" providerId="ADAL" clId="{6B62E234-F304-4C12-8DC8-778EC26DE98D}" dt="2025-10-06T13:56:00.987" v="157" actId="20577"/>
          <ac:spMkLst>
            <pc:docMk/>
            <pc:sldMk cId="3823794628" sldId="1263"/>
            <ac:spMk id="2" creationId="{6283A531-65D9-406E-E08C-AE1B0D455F69}"/>
          </ac:spMkLst>
        </pc:spChg>
        <pc:spChg chg="add del mod ord">
          <ac:chgData name="Ingrid Lamounier Machado" userId="646ef8c7-4ec1-4cd1-a58a-0dd12b3c722b" providerId="ADAL" clId="{6B62E234-F304-4C12-8DC8-778EC26DE98D}" dt="2025-10-06T13:55:53.002" v="148" actId="1076"/>
          <ac:spMkLst>
            <pc:docMk/>
            <pc:sldMk cId="3823794628" sldId="1263"/>
            <ac:spMk id="3" creationId="{024AFAA9-087E-CC43-9F2E-E6459E25BB40}"/>
          </ac:spMkLst>
        </pc:spChg>
        <pc:spChg chg="add del mod ord">
          <ac:chgData name="Ingrid Lamounier Machado" userId="646ef8c7-4ec1-4cd1-a58a-0dd12b3c722b" providerId="ADAL" clId="{6B62E234-F304-4C12-8DC8-778EC26DE98D}" dt="2025-10-06T13:53:56.047" v="94" actId="700"/>
          <ac:spMkLst>
            <pc:docMk/>
            <pc:sldMk cId="3823794628" sldId="1263"/>
            <ac:spMk id="4" creationId="{0C124556-3475-B1B8-5A44-CD7480CB6F97}"/>
          </ac:spMkLst>
        </pc:spChg>
        <pc:spChg chg="add del">
          <ac:chgData name="Ingrid Lamounier Machado" userId="646ef8c7-4ec1-4cd1-a58a-0dd12b3c722b" providerId="ADAL" clId="{6B62E234-F304-4C12-8DC8-778EC26DE98D}" dt="2025-10-06T13:53:56.047" v="94" actId="700"/>
          <ac:spMkLst>
            <pc:docMk/>
            <pc:sldMk cId="3823794628" sldId="1263"/>
            <ac:spMk id="8" creationId="{0E30439A-8A5B-46EC-8283-9B6B031D40D0}"/>
          </ac:spMkLst>
        </pc:spChg>
        <pc:spChg chg="add del">
          <ac:chgData name="Ingrid Lamounier Machado" userId="646ef8c7-4ec1-4cd1-a58a-0dd12b3c722b" providerId="ADAL" clId="{6B62E234-F304-4C12-8DC8-778EC26DE98D}" dt="2025-10-06T13:53:56.047" v="94" actId="700"/>
          <ac:spMkLst>
            <pc:docMk/>
            <pc:sldMk cId="3823794628" sldId="1263"/>
            <ac:spMk id="10" creationId="{5CEAD642-85CF-4750-8432-7C80C901F001}"/>
          </ac:spMkLst>
        </pc:spChg>
        <pc:spChg chg="add del">
          <ac:chgData name="Ingrid Lamounier Machado" userId="646ef8c7-4ec1-4cd1-a58a-0dd12b3c722b" providerId="ADAL" clId="{6B62E234-F304-4C12-8DC8-778EC26DE98D}" dt="2025-10-06T13:53:56.047" v="94" actId="700"/>
          <ac:spMkLst>
            <pc:docMk/>
            <pc:sldMk cId="3823794628" sldId="1263"/>
            <ac:spMk id="12" creationId="{FA33EEAE-15D5-4119-8C1E-89D943F911EF}"/>
          </ac:spMkLst>
        </pc:spChg>
        <pc:spChg chg="add del">
          <ac:chgData name="Ingrid Lamounier Machado" userId="646ef8c7-4ec1-4cd1-a58a-0dd12b3c722b" providerId="ADAL" clId="{6B62E234-F304-4C12-8DC8-778EC26DE98D}" dt="2025-10-06T13:53:56.047" v="94" actId="700"/>
          <ac:spMkLst>
            <pc:docMk/>
            <pc:sldMk cId="3823794628" sldId="1263"/>
            <ac:spMk id="14" creationId="{730D8B3B-9B80-4025-B934-26DC7D7CD231}"/>
          </ac:spMkLst>
        </pc:spChg>
        <pc:spChg chg="add del">
          <ac:chgData name="Ingrid Lamounier Machado" userId="646ef8c7-4ec1-4cd1-a58a-0dd12b3c722b" providerId="ADAL" clId="{6B62E234-F304-4C12-8DC8-778EC26DE98D}" dt="2025-10-06T13:53:56.047" v="94" actId="700"/>
          <ac:spMkLst>
            <pc:docMk/>
            <pc:sldMk cId="3823794628" sldId="1263"/>
            <ac:spMk id="16" creationId="{B5A1B09C-1565-46F8-B70F-621C5EB48A09}"/>
          </ac:spMkLst>
        </pc:spChg>
        <pc:spChg chg="add del">
          <ac:chgData name="Ingrid Lamounier Machado" userId="646ef8c7-4ec1-4cd1-a58a-0dd12b3c722b" providerId="ADAL" clId="{6B62E234-F304-4C12-8DC8-778EC26DE98D}" dt="2025-10-06T13:53:56.047" v="94" actId="700"/>
          <ac:spMkLst>
            <pc:docMk/>
            <pc:sldMk cId="3823794628" sldId="1263"/>
            <ac:spMk id="18" creationId="{8C516CC8-80AC-446C-A56E-9F54B7210402}"/>
          </ac:spMkLst>
        </pc:spChg>
        <pc:spChg chg="add del">
          <ac:chgData name="Ingrid Lamounier Machado" userId="646ef8c7-4ec1-4cd1-a58a-0dd12b3c722b" providerId="ADAL" clId="{6B62E234-F304-4C12-8DC8-778EC26DE98D}" dt="2025-10-06T13:53:56.047" v="94" actId="700"/>
          <ac:spMkLst>
            <pc:docMk/>
            <pc:sldMk cId="3823794628" sldId="1263"/>
            <ac:spMk id="20" creationId="{53947E58-F088-49F1-A3D1-DEA690192E84}"/>
          </ac:spMkLst>
        </pc:spChg>
      </pc:sldChg>
      <pc:sldChg chg="new del">
        <pc:chgData name="Ingrid Lamounier Machado" userId="646ef8c7-4ec1-4cd1-a58a-0dd12b3c722b" providerId="ADAL" clId="{6B62E234-F304-4C12-8DC8-778EC26DE98D}" dt="2025-10-06T13:54:54.242" v="102" actId="2696"/>
        <pc:sldMkLst>
          <pc:docMk/>
          <pc:sldMk cId="1062984373" sldId="1264"/>
        </pc:sldMkLst>
      </pc:sldChg>
      <pc:sldChg chg="modSp add mod ord">
        <pc:chgData name="Ingrid Lamounier Machado" userId="646ef8c7-4ec1-4cd1-a58a-0dd12b3c722b" providerId="ADAL" clId="{6B62E234-F304-4C12-8DC8-778EC26DE98D}" dt="2025-10-06T13:57:46.103" v="301" actId="255"/>
        <pc:sldMkLst>
          <pc:docMk/>
          <pc:sldMk cId="4185807122" sldId="1265"/>
        </pc:sldMkLst>
        <pc:spChg chg="mod">
          <ac:chgData name="Ingrid Lamounier Machado" userId="646ef8c7-4ec1-4cd1-a58a-0dd12b3c722b" providerId="ADAL" clId="{6B62E234-F304-4C12-8DC8-778EC26DE98D}" dt="2025-10-06T13:56:40.720" v="181" actId="20577"/>
          <ac:spMkLst>
            <pc:docMk/>
            <pc:sldMk cId="4185807122" sldId="1265"/>
            <ac:spMk id="2" creationId="{F11517E9-34F7-B288-DFCD-45B03C559688}"/>
          </ac:spMkLst>
        </pc:spChg>
        <pc:spChg chg="mod">
          <ac:chgData name="Ingrid Lamounier Machado" userId="646ef8c7-4ec1-4cd1-a58a-0dd12b3c722b" providerId="ADAL" clId="{6B62E234-F304-4C12-8DC8-778EC26DE98D}" dt="2025-10-06T13:57:46.103" v="301" actId="255"/>
          <ac:spMkLst>
            <pc:docMk/>
            <pc:sldMk cId="4185807122" sldId="1265"/>
            <ac:spMk id="3" creationId="{335C9A5D-C1C4-3640-2BD4-6FE7025C3E11}"/>
          </ac:spMkLst>
        </pc:spChg>
      </pc:sldChg>
      <pc:sldChg chg="modSp add mod ord">
        <pc:chgData name="Ingrid Lamounier Machado" userId="646ef8c7-4ec1-4cd1-a58a-0dd12b3c722b" providerId="ADAL" clId="{6B62E234-F304-4C12-8DC8-778EC26DE98D}" dt="2025-10-06T14:25:30.108" v="454" actId="20577"/>
        <pc:sldMkLst>
          <pc:docMk/>
          <pc:sldMk cId="2322798931" sldId="1266"/>
        </pc:sldMkLst>
        <pc:spChg chg="mod">
          <ac:chgData name="Ingrid Lamounier Machado" userId="646ef8c7-4ec1-4cd1-a58a-0dd12b3c722b" providerId="ADAL" clId="{6B62E234-F304-4C12-8DC8-778EC26DE98D}" dt="2025-10-06T14:25:30.108" v="454" actId="20577"/>
          <ac:spMkLst>
            <pc:docMk/>
            <pc:sldMk cId="2322798931" sldId="1266"/>
            <ac:spMk id="2" creationId="{EAB8ABB8-57EA-7B8B-BC22-917E35DFEFE8}"/>
          </ac:spMkLst>
        </pc:spChg>
        <pc:spChg chg="mod">
          <ac:chgData name="Ingrid Lamounier Machado" userId="646ef8c7-4ec1-4cd1-a58a-0dd12b3c722b" providerId="ADAL" clId="{6B62E234-F304-4C12-8DC8-778EC26DE98D}" dt="2025-10-06T13:59:12.691" v="449" actId="20577"/>
          <ac:spMkLst>
            <pc:docMk/>
            <pc:sldMk cId="2322798931" sldId="1266"/>
            <ac:spMk id="3" creationId="{82165A8F-4159-69DA-B825-04E23D1F83C9}"/>
          </ac:spMkLst>
        </pc:spChg>
      </pc:sldChg>
    </pc:docChg>
  </pc:docChgLst>
  <pc:docChgLst>
    <pc:chgData name="Ingrid Lamounier Machado" userId="646ef8c7-4ec1-4cd1-a58a-0dd12b3c722b" providerId="ADAL" clId="{38CE893E-04ED-49A2-8D2B-0ADE8CF38607}"/>
    <pc:docChg chg="addSld delSld modSld">
      <pc:chgData name="Ingrid Lamounier Machado" userId="646ef8c7-4ec1-4cd1-a58a-0dd12b3c722b" providerId="ADAL" clId="{38CE893E-04ED-49A2-8D2B-0ADE8CF38607}" dt="2025-10-03T20:38:44.455" v="98" actId="20577"/>
      <pc:docMkLst>
        <pc:docMk/>
      </pc:docMkLst>
      <pc:sldChg chg="del">
        <pc:chgData name="Ingrid Lamounier Machado" userId="646ef8c7-4ec1-4cd1-a58a-0dd12b3c722b" providerId="ADAL" clId="{38CE893E-04ED-49A2-8D2B-0ADE8CF38607}" dt="2025-10-03T20:36:13.892" v="1" actId="2696"/>
        <pc:sldMkLst>
          <pc:docMk/>
          <pc:sldMk cId="0" sldId="256"/>
        </pc:sldMkLst>
      </pc:sldChg>
      <pc:sldChg chg="modSp add mod">
        <pc:chgData name="Ingrid Lamounier Machado" userId="646ef8c7-4ec1-4cd1-a58a-0dd12b3c722b" providerId="ADAL" clId="{38CE893E-04ED-49A2-8D2B-0ADE8CF38607}" dt="2025-10-03T20:36:58.061" v="94" actId="13926"/>
        <pc:sldMkLst>
          <pc:docMk/>
          <pc:sldMk cId="0" sldId="1232"/>
        </pc:sldMkLst>
        <pc:spChg chg="mod">
          <ac:chgData name="Ingrid Lamounier Machado" userId="646ef8c7-4ec1-4cd1-a58a-0dd12b3c722b" providerId="ADAL" clId="{38CE893E-04ED-49A2-8D2B-0ADE8CF38607}" dt="2025-10-03T20:36:27.317" v="34" actId="20577"/>
          <ac:spMkLst>
            <pc:docMk/>
            <pc:sldMk cId="0" sldId="1232"/>
            <ac:spMk id="3" creationId="{E51A2594-9CBE-39EA-6F9A-35AD7CD0135A}"/>
          </ac:spMkLst>
        </pc:spChg>
        <pc:spChg chg="mod">
          <ac:chgData name="Ingrid Lamounier Machado" userId="646ef8c7-4ec1-4cd1-a58a-0dd12b3c722b" providerId="ADAL" clId="{38CE893E-04ED-49A2-8D2B-0ADE8CF38607}" dt="2025-10-03T20:36:58.061" v="94" actId="13926"/>
          <ac:spMkLst>
            <pc:docMk/>
            <pc:sldMk cId="0" sldId="1232"/>
            <ac:spMk id="14" creationId="{00000000-0000-0000-0000-000000000000}"/>
          </ac:spMkLst>
        </pc:spChg>
      </pc:sldChg>
      <pc:sldChg chg="modSp add mod">
        <pc:chgData name="Ingrid Lamounier Machado" userId="646ef8c7-4ec1-4cd1-a58a-0dd12b3c722b" providerId="ADAL" clId="{38CE893E-04ED-49A2-8D2B-0ADE8CF38607}" dt="2025-10-03T20:38:44.455" v="98" actId="20577"/>
        <pc:sldMkLst>
          <pc:docMk/>
          <pc:sldMk cId="1555753252" sldId="1233"/>
        </pc:sldMkLst>
        <pc:spChg chg="mod">
          <ac:chgData name="Ingrid Lamounier Machado" userId="646ef8c7-4ec1-4cd1-a58a-0dd12b3c722b" providerId="ADAL" clId="{38CE893E-04ED-49A2-8D2B-0ADE8CF38607}" dt="2025-10-03T20:38:44.455" v="98" actId="20577"/>
          <ac:spMkLst>
            <pc:docMk/>
            <pc:sldMk cId="1555753252" sldId="1233"/>
            <ac:spMk id="5" creationId="{134C5270-997A-4141-A3A9-BBA58D78CA6A}"/>
          </ac:spMkLst>
        </pc:spChg>
      </pc:sldChg>
      <pc:sldChg chg="add">
        <pc:chgData name="Ingrid Lamounier Machado" userId="646ef8c7-4ec1-4cd1-a58a-0dd12b3c722b" providerId="ADAL" clId="{38CE893E-04ED-49A2-8D2B-0ADE8CF38607}" dt="2025-10-03T20:37:39.950" v="96"/>
        <pc:sldMkLst>
          <pc:docMk/>
          <pc:sldMk cId="1184134377" sldId="12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apemigbr-my.sharepoint.com/personal/csantos_fapemig_br/Documents/Arquivos%20de%20Chat%20do%20Microsoft%20Teams/SAP%202020-202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fapemigbr-my.sharepoint.com/personal/csantos_fapemig_br/Documents/Arquivos%20de%20Chat%20do%20Microsoft%20Teams/SAP%2020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apemigbr-my.sharepoint.com/personal/csantos_fapemig_br/Documents/Arquivos%20de%20Chat%20do%20Microsoft%20Teams/SAP%202020-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fapemigbr-my.sharepoint.com/personal/csantos_fapemig_br/Documents/Arquivos%20de%20Chat%20do%20Microsoft%20Teams/SAP%202020-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fapemigbr-my.sharepoint.com/personal/csantos_fapemig_br/Documents/Arquivos%20de%20Chat%20do%20Microsoft%20Teams/SAP%2020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fapemigbr-my.sharepoint.com/personal/csantos_fapemig_br/Documents/Arquivos%20de%20Chat%20do%20Microsoft%20Teams/SAP%20202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fapemigbr-my.sharepoint.com/personal/csantos_fapemig_br/Documents/Arquivos%20de%20Chat%20do%20Microsoft%20Teams/SAP%202020-2025.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pt-BR" sz="3200"/>
              <a:t>Tipos de Alteração - 2023 e 2024</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stacked"/>
        <c:varyColors val="0"/>
        <c:ser>
          <c:idx val="0"/>
          <c:order val="0"/>
          <c:tx>
            <c:strRef>
              <c:f>'Aux. Grafico '!$B$1</c:f>
              <c:strCache>
                <c:ptCount val="1"/>
                <c:pt idx="0">
                  <c:v>Ano 2023</c:v>
                </c:pt>
              </c:strCache>
            </c:strRef>
          </c:tx>
          <c:spPr>
            <a:solidFill>
              <a:schemeClr val="accent1"/>
            </a:solidFill>
            <a:ln>
              <a:noFill/>
            </a:ln>
            <a:effectLst/>
          </c:spPr>
          <c:invertIfNegative val="0"/>
          <c:cat>
            <c:strRef>
              <c:f>'Aux. Grafico '!$A$2:$A$12</c:f>
              <c:strCache>
                <c:ptCount val="11"/>
                <c:pt idx="0">
                  <c:v>Alteração Executora</c:v>
                </c:pt>
                <c:pt idx="1">
                  <c:v>Alteração Gestora</c:v>
                </c:pt>
                <c:pt idx="2">
                  <c:v>Alteração Prazo</c:v>
                </c:pt>
                <c:pt idx="3">
                  <c:v>Alteração Título</c:v>
                </c:pt>
                <c:pt idx="4">
                  <c:v>Alteração Outros</c:v>
                </c:pt>
                <c:pt idx="5">
                  <c:v>Alteração Encerramento</c:v>
                </c:pt>
                <c:pt idx="6">
                  <c:v>Alteração Cancelamento</c:v>
                </c:pt>
                <c:pt idx="7">
                  <c:v>Alteração Coordenador</c:v>
                </c:pt>
                <c:pt idx="8">
                  <c:v>Alteração Equipe</c:v>
                </c:pt>
                <c:pt idx="9">
                  <c:v>Alteração Data Início (Bolsas e Eventos)</c:v>
                </c:pt>
                <c:pt idx="10">
                  <c:v>Alteração Data Término (Bolsas e Eventos)</c:v>
                </c:pt>
              </c:strCache>
            </c:strRef>
          </c:cat>
          <c:val>
            <c:numRef>
              <c:f>'Aux. Grafico '!$B$2:$B$12</c:f>
              <c:numCache>
                <c:formatCode>_-* #,##0_-;\-* #,##0_-;_-* "-"??_-;_-@_-</c:formatCode>
                <c:ptCount val="11"/>
                <c:pt idx="0">
                  <c:v>18</c:v>
                </c:pt>
                <c:pt idx="1">
                  <c:v>28</c:v>
                </c:pt>
                <c:pt idx="2">
                  <c:v>451</c:v>
                </c:pt>
                <c:pt idx="3">
                  <c:v>31</c:v>
                </c:pt>
                <c:pt idx="4">
                  <c:v>1602</c:v>
                </c:pt>
                <c:pt idx="5">
                  <c:v>47</c:v>
                </c:pt>
                <c:pt idx="6">
                  <c:v>24</c:v>
                </c:pt>
                <c:pt idx="7">
                  <c:v>61</c:v>
                </c:pt>
                <c:pt idx="8">
                  <c:v>302</c:v>
                </c:pt>
                <c:pt idx="9">
                  <c:v>18</c:v>
                </c:pt>
                <c:pt idx="10">
                  <c:v>18</c:v>
                </c:pt>
              </c:numCache>
            </c:numRef>
          </c:val>
          <c:extLst>
            <c:ext xmlns:c16="http://schemas.microsoft.com/office/drawing/2014/chart" uri="{C3380CC4-5D6E-409C-BE32-E72D297353CC}">
              <c16:uniqueId val="{00000000-E2B9-49CF-BD58-3889109B9398}"/>
            </c:ext>
          </c:extLst>
        </c:ser>
        <c:ser>
          <c:idx val="1"/>
          <c:order val="1"/>
          <c:tx>
            <c:strRef>
              <c:f>'Aux. Grafico '!$C$1</c:f>
              <c:strCache>
                <c:ptCount val="1"/>
                <c:pt idx="0">
                  <c:v>Ano 2024</c:v>
                </c:pt>
              </c:strCache>
            </c:strRef>
          </c:tx>
          <c:spPr>
            <a:solidFill>
              <a:schemeClr val="accent2"/>
            </a:solidFill>
            <a:ln>
              <a:noFill/>
            </a:ln>
            <a:effectLst/>
          </c:spPr>
          <c:invertIfNegative val="0"/>
          <c:cat>
            <c:strRef>
              <c:f>'Aux. Grafico '!$A$2:$A$12</c:f>
              <c:strCache>
                <c:ptCount val="11"/>
                <c:pt idx="0">
                  <c:v>Alteração Executora</c:v>
                </c:pt>
                <c:pt idx="1">
                  <c:v>Alteração Gestora</c:v>
                </c:pt>
                <c:pt idx="2">
                  <c:v>Alteração Prazo</c:v>
                </c:pt>
                <c:pt idx="3">
                  <c:v>Alteração Título</c:v>
                </c:pt>
                <c:pt idx="4">
                  <c:v>Alteração Outros</c:v>
                </c:pt>
                <c:pt idx="5">
                  <c:v>Alteração Encerramento</c:v>
                </c:pt>
                <c:pt idx="6">
                  <c:v>Alteração Cancelamento</c:v>
                </c:pt>
                <c:pt idx="7">
                  <c:v>Alteração Coordenador</c:v>
                </c:pt>
                <c:pt idx="8">
                  <c:v>Alteração Equipe</c:v>
                </c:pt>
                <c:pt idx="9">
                  <c:v>Alteração Data Início (Bolsas e Eventos)</c:v>
                </c:pt>
                <c:pt idx="10">
                  <c:v>Alteração Data Término (Bolsas e Eventos)</c:v>
                </c:pt>
              </c:strCache>
            </c:strRef>
          </c:cat>
          <c:val>
            <c:numRef>
              <c:f>'Aux. Grafico '!$C$2:$C$12</c:f>
              <c:numCache>
                <c:formatCode>_-* #,##0_-;\-* #,##0_-;_-* "-"??_-;_-@_-</c:formatCode>
                <c:ptCount val="11"/>
                <c:pt idx="0">
                  <c:v>15</c:v>
                </c:pt>
                <c:pt idx="1">
                  <c:v>56</c:v>
                </c:pt>
                <c:pt idx="2">
                  <c:v>713</c:v>
                </c:pt>
                <c:pt idx="3">
                  <c:v>26</c:v>
                </c:pt>
                <c:pt idx="4">
                  <c:v>1932</c:v>
                </c:pt>
                <c:pt idx="5">
                  <c:v>70</c:v>
                </c:pt>
                <c:pt idx="6">
                  <c:v>25</c:v>
                </c:pt>
                <c:pt idx="7">
                  <c:v>69</c:v>
                </c:pt>
                <c:pt idx="8">
                  <c:v>398</c:v>
                </c:pt>
                <c:pt idx="9">
                  <c:v>72</c:v>
                </c:pt>
                <c:pt idx="10">
                  <c:v>72</c:v>
                </c:pt>
              </c:numCache>
            </c:numRef>
          </c:val>
          <c:extLst>
            <c:ext xmlns:c16="http://schemas.microsoft.com/office/drawing/2014/chart" uri="{C3380CC4-5D6E-409C-BE32-E72D297353CC}">
              <c16:uniqueId val="{00000001-E2B9-49CF-BD58-3889109B9398}"/>
            </c:ext>
          </c:extLst>
        </c:ser>
        <c:dLbls>
          <c:showLegendKey val="0"/>
          <c:showVal val="0"/>
          <c:showCatName val="0"/>
          <c:showSerName val="0"/>
          <c:showPercent val="0"/>
          <c:showBubbleSize val="0"/>
        </c:dLbls>
        <c:gapWidth val="75"/>
        <c:overlap val="100"/>
        <c:axId val="321392080"/>
        <c:axId val="321393040"/>
      </c:barChart>
      <c:catAx>
        <c:axId val="321392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pt-BR"/>
          </a:p>
        </c:txPr>
        <c:crossAx val="321393040"/>
        <c:crosses val="autoZero"/>
        <c:auto val="1"/>
        <c:lblAlgn val="ctr"/>
        <c:lblOffset val="100"/>
        <c:noMultiLvlLbl val="0"/>
      </c:catAx>
      <c:valAx>
        <c:axId val="321393040"/>
        <c:scaling>
          <c:orientation val="minMax"/>
        </c:scaling>
        <c:delete val="0"/>
        <c:axPos val="b"/>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213920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pt-BR" sz="2000"/>
              <a:t>Alteração Outros -</a:t>
            </a:r>
            <a:r>
              <a:rPr lang="pt-BR" sz="2000" baseline="0"/>
              <a:t> % Aprovação e Reprovação - 2023</a:t>
            </a:r>
            <a:endParaRPr lang="pt-BR" sz="2000"/>
          </a:p>
        </c:rich>
      </c:tx>
      <c:layout>
        <c:manualLayout>
          <c:xMode val="edge"/>
          <c:yMode val="edge"/>
          <c:x val="0.20622429405806839"/>
          <c:y val="1.609761565159037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'Aux. Grafico '!$I$2</c:f>
              <c:strCache>
                <c:ptCount val="1"/>
                <c:pt idx="0">
                  <c:v>Alteração Outros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AE-47F8-9EF8-B670857931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AE-47F8-9EF8-B6708579317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'Aux. Grafico '!$P$1:$Q$1</c:f>
              <c:strCache>
                <c:ptCount val="2"/>
                <c:pt idx="0">
                  <c:v>Ano 2023 - Aprovado %</c:v>
                </c:pt>
                <c:pt idx="1">
                  <c:v>Ano 2023 - Reprovado %</c:v>
                </c:pt>
              </c:strCache>
            </c:strRef>
          </c:cat>
          <c:val>
            <c:numRef>
              <c:f>'Aux. Grafico '!$P$2:$Q$2</c:f>
              <c:numCache>
                <c:formatCode>0.0</c:formatCode>
                <c:ptCount val="2"/>
                <c:pt idx="0">
                  <c:v>65.043695380774039</c:v>
                </c:pt>
                <c:pt idx="1">
                  <c:v>34.956304619225961</c:v>
                </c:pt>
              </c:numCache>
            </c:numRef>
          </c:val>
          <c:extLst>
            <c:ext xmlns:c16="http://schemas.microsoft.com/office/drawing/2014/chart" uri="{C3380CC4-5D6E-409C-BE32-E72D297353CC}">
              <c16:uniqueId val="{00000004-2CAE-47F8-9EF8-B6708579317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pt-BR" sz="2000"/>
              <a:t>Alteração Outros - </a:t>
            </a:r>
            <a:r>
              <a:rPr lang="pt-BR" sz="2000" b="0" i="0" u="none" strike="noStrike" kern="1200" spc="0" baseline="0">
                <a:solidFill>
                  <a:sysClr val="windowText" lastClr="000000">
                    <a:lumMod val="65000"/>
                    <a:lumOff val="35000"/>
                  </a:sysClr>
                </a:solidFill>
              </a:rPr>
              <a:t>% Aprovação e Reprovação - 2024</a:t>
            </a:r>
            <a:endParaRPr lang="pt-BR"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'Aux. Grafico '!$I$2</c:f>
              <c:strCache>
                <c:ptCount val="1"/>
                <c:pt idx="0">
                  <c:v>Alteração Outros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66-452C-88EF-117CB4C594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266-452C-88EF-117CB4C594AD}"/>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'Aux. Grafico '!$R$1:$S$1</c:f>
              <c:strCache>
                <c:ptCount val="2"/>
                <c:pt idx="0">
                  <c:v>Ano 2024 - Aprovado %</c:v>
                </c:pt>
                <c:pt idx="1">
                  <c:v>Ano 2024 - Reprovado %</c:v>
                </c:pt>
              </c:strCache>
            </c:strRef>
          </c:cat>
          <c:val>
            <c:numRef>
              <c:f>'Aux. Grafico '!$R$2:$S$2</c:f>
              <c:numCache>
                <c:formatCode>0.0</c:formatCode>
                <c:ptCount val="2"/>
                <c:pt idx="0">
                  <c:v>74.171842650103514</c:v>
                </c:pt>
                <c:pt idx="1">
                  <c:v>25.828157349896486</c:v>
                </c:pt>
              </c:numCache>
            </c:numRef>
          </c:val>
          <c:extLst>
            <c:ext xmlns:c16="http://schemas.microsoft.com/office/drawing/2014/chart" uri="{C3380CC4-5D6E-409C-BE32-E72D297353CC}">
              <c16:uniqueId val="{00000004-5266-452C-88EF-117CB4C594A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pt-BR" sz="2000" b="0"/>
              <a:t>Alteração Prazo - </a:t>
            </a:r>
            <a:r>
              <a:rPr lang="pt-BR" sz="2000" b="0" i="0" u="none" strike="noStrike" kern="1200" spc="0" baseline="0">
                <a:solidFill>
                  <a:sysClr val="windowText" lastClr="000000">
                    <a:lumMod val="65000"/>
                    <a:lumOff val="35000"/>
                  </a:sysClr>
                </a:solidFill>
              </a:rPr>
              <a:t>% Aprovação e Reprovação - 2023</a:t>
            </a:r>
            <a:endParaRPr lang="pt-BR" sz="2000" b="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'Aux. Grafico '!$I$3</c:f>
              <c:strCache>
                <c:ptCount val="1"/>
                <c:pt idx="0">
                  <c:v>Alteração Prazo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E9-4034-AB61-98EF047BF0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E9-4034-AB61-98EF047BF0D2}"/>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'Aux. Grafico '!$P$1:$Q$1</c:f>
              <c:strCache>
                <c:ptCount val="2"/>
                <c:pt idx="0">
                  <c:v>Ano 2023 - Aprovado %</c:v>
                </c:pt>
                <c:pt idx="1">
                  <c:v>Ano 2023 - Reprovado %</c:v>
                </c:pt>
              </c:strCache>
            </c:strRef>
          </c:cat>
          <c:val>
            <c:numRef>
              <c:f>'Aux. Grafico '!$P$3:$Q$3</c:f>
              <c:numCache>
                <c:formatCode>0.0</c:formatCode>
                <c:ptCount val="2"/>
                <c:pt idx="0">
                  <c:v>66.075388026607541</c:v>
                </c:pt>
                <c:pt idx="1">
                  <c:v>33.924611973392459</c:v>
                </c:pt>
              </c:numCache>
            </c:numRef>
          </c:val>
          <c:extLst>
            <c:ext xmlns:c16="http://schemas.microsoft.com/office/drawing/2014/chart" uri="{C3380CC4-5D6E-409C-BE32-E72D297353CC}">
              <c16:uniqueId val="{00000004-9DE9-4034-AB61-98EF047BF0D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pt-BR" sz="2000" b="0"/>
              <a:t>Alteração Prazo - % Aprovação e Reprovação - 2024</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'Aux. Grafico '!$I$3</c:f>
              <c:strCache>
                <c:ptCount val="1"/>
                <c:pt idx="0">
                  <c:v>Alteração Prazo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7D-431B-9AEF-57D50D7C65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7D-431B-9AEF-57D50D7C654B}"/>
              </c:ext>
            </c:extLst>
          </c:dPt>
          <c:dLbls>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'Aux. Grafico '!$R$1:$S$1</c:f>
              <c:strCache>
                <c:ptCount val="2"/>
                <c:pt idx="0">
                  <c:v>Ano 2024 - Aprovado %</c:v>
                </c:pt>
                <c:pt idx="1">
                  <c:v>Ano 2024 - Reprovado %</c:v>
                </c:pt>
              </c:strCache>
            </c:strRef>
          </c:cat>
          <c:val>
            <c:numRef>
              <c:f>'Aux. Grafico '!$R$3:$S$3</c:f>
              <c:numCache>
                <c:formatCode>0.0</c:formatCode>
                <c:ptCount val="2"/>
                <c:pt idx="0">
                  <c:v>81.34642356241234</c:v>
                </c:pt>
                <c:pt idx="1">
                  <c:v>18.65357643758766</c:v>
                </c:pt>
              </c:numCache>
            </c:numRef>
          </c:val>
          <c:extLst>
            <c:ext xmlns:c16="http://schemas.microsoft.com/office/drawing/2014/chart" uri="{C3380CC4-5D6E-409C-BE32-E72D297353CC}">
              <c16:uniqueId val="{00000004-AB7D-431B-9AEF-57D50D7C654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pt-BR" sz="2000"/>
              <a:t>Alteração Equipe - </a:t>
            </a:r>
            <a:r>
              <a:rPr lang="pt-BR" sz="2000" b="0" i="0" u="none" strike="noStrike" kern="1200" spc="0" baseline="0">
                <a:solidFill>
                  <a:sysClr val="windowText" lastClr="000000">
                    <a:lumMod val="65000"/>
                    <a:lumOff val="35000"/>
                  </a:sysClr>
                </a:solidFill>
              </a:rPr>
              <a:t>% Aprovação e Reprovação - 2023</a:t>
            </a:r>
            <a:endParaRPr lang="pt-BR"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'Aux. Grafico '!$I$4</c:f>
              <c:strCache>
                <c:ptCount val="1"/>
                <c:pt idx="0">
                  <c:v>Alteração Equipe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BA-49DC-AD70-80078CFF8A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BA-49DC-AD70-80078CFF8AA2}"/>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'Aux. Grafico '!$P$1:$Q$1</c:f>
              <c:strCache>
                <c:ptCount val="2"/>
                <c:pt idx="0">
                  <c:v>Ano 2023 - Aprovado %</c:v>
                </c:pt>
                <c:pt idx="1">
                  <c:v>Ano 2023 - Reprovado %</c:v>
                </c:pt>
              </c:strCache>
            </c:strRef>
          </c:cat>
          <c:val>
            <c:numRef>
              <c:f>'Aux. Grafico '!$P$4:$Q$4</c:f>
              <c:numCache>
                <c:formatCode>0.0</c:formatCode>
                <c:ptCount val="2"/>
                <c:pt idx="0">
                  <c:v>76.821192052980138</c:v>
                </c:pt>
                <c:pt idx="1">
                  <c:v>23.178807947019862</c:v>
                </c:pt>
              </c:numCache>
            </c:numRef>
          </c:val>
          <c:extLst>
            <c:ext xmlns:c16="http://schemas.microsoft.com/office/drawing/2014/chart" uri="{C3380CC4-5D6E-409C-BE32-E72D297353CC}">
              <c16:uniqueId val="{00000004-14BA-49DC-AD70-80078CFF8AA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pt-BR" sz="2000"/>
              <a:t>Alteração Equipe - </a:t>
            </a:r>
            <a:r>
              <a:rPr lang="pt-BR" sz="2000" b="0" i="0" u="none" strike="noStrike" kern="1200" spc="0" baseline="0">
                <a:solidFill>
                  <a:sysClr val="windowText" lastClr="000000">
                    <a:lumMod val="65000"/>
                    <a:lumOff val="35000"/>
                  </a:sysClr>
                </a:solidFill>
              </a:rPr>
              <a:t>% Aprovação e Reprovação - 2024</a:t>
            </a:r>
            <a:endParaRPr lang="pt-BR" sz="2000"/>
          </a:p>
        </c:rich>
      </c:tx>
      <c:layout>
        <c:manualLayout>
          <c:xMode val="edge"/>
          <c:yMode val="edge"/>
          <c:x val="0.21253455818022748"/>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'Aux. Grafico '!$I$4</c:f>
              <c:strCache>
                <c:ptCount val="1"/>
                <c:pt idx="0">
                  <c:v>Alteração Equipe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4C-4EF0-9DB3-0FAE403C4C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4C-4EF0-9DB3-0FAE403C4CC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'Aux. Grafico '!$R$1:$S$1</c:f>
              <c:strCache>
                <c:ptCount val="2"/>
                <c:pt idx="0">
                  <c:v>Ano 2024 - Aprovado %</c:v>
                </c:pt>
                <c:pt idx="1">
                  <c:v>Ano 2024 - Reprovado %</c:v>
                </c:pt>
              </c:strCache>
            </c:strRef>
          </c:cat>
          <c:val>
            <c:numRef>
              <c:f>'Aux. Grafico '!$R$4:$S$4</c:f>
              <c:numCache>
                <c:formatCode>0.0</c:formatCode>
                <c:ptCount val="2"/>
                <c:pt idx="0">
                  <c:v>81.909547738693462</c:v>
                </c:pt>
                <c:pt idx="1">
                  <c:v>18.090452261306538</c:v>
                </c:pt>
              </c:numCache>
            </c:numRef>
          </c:val>
          <c:extLst>
            <c:ext xmlns:c16="http://schemas.microsoft.com/office/drawing/2014/chart" uri="{C3380CC4-5D6E-409C-BE32-E72D297353CC}">
              <c16:uniqueId val="{00000004-204C-4EF0-9DB3-0FAE403C4CC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12A33-142D-4991-9DBD-ED3BE922EDC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FDDA56D-8F70-491E-B6AE-C021BADDA44A}">
      <dgm:prSet/>
      <dgm:spPr/>
      <dgm:t>
        <a:bodyPr/>
        <a:lstStyle/>
        <a:p>
          <a:r>
            <a:rPr lang="pt-BR" b="1" i="0"/>
            <a:t>Decreto nº 49.070, de 03/07/2025</a:t>
          </a:r>
          <a:endParaRPr lang="en-US"/>
        </a:p>
      </dgm:t>
    </dgm:pt>
    <dgm:pt modelId="{4AE9C231-8EBF-43F7-9EE0-786652F56BA1}" type="parTrans" cxnId="{8281837E-3E55-4FA0-86A7-0437787F688E}">
      <dgm:prSet/>
      <dgm:spPr/>
      <dgm:t>
        <a:bodyPr/>
        <a:lstStyle/>
        <a:p>
          <a:endParaRPr lang="en-US"/>
        </a:p>
      </dgm:t>
    </dgm:pt>
    <dgm:pt modelId="{CAC2AA29-9402-43D0-ABEE-AA9AAA9BAAAE}" type="sibTrans" cxnId="{8281837E-3E55-4FA0-86A7-0437787F688E}">
      <dgm:prSet/>
      <dgm:spPr/>
      <dgm:t>
        <a:bodyPr/>
        <a:lstStyle/>
        <a:p>
          <a:endParaRPr lang="en-US"/>
        </a:p>
      </dgm:t>
    </dgm:pt>
    <dgm:pt modelId="{2F80CBDA-4A01-44FE-B273-B3C48229BB98}">
      <dgm:prSet/>
      <dgm:spPr/>
      <dgm:t>
        <a:bodyPr/>
        <a:lstStyle/>
        <a:p>
          <a:r>
            <a:rPr lang="pt-BR" b="0" i="0"/>
            <a:t>Altera o Decreto nº 47.442, de 4 de julho de 2018, que dispõe sobre incentivos à inovação e à pesquisa científica e tecnológica no âmbito do Estado e dá outras providências.</a:t>
          </a:r>
          <a:endParaRPr lang="en-US"/>
        </a:p>
      </dgm:t>
    </dgm:pt>
    <dgm:pt modelId="{C1A1A067-327E-49D3-9337-FC29867B4C91}" type="parTrans" cxnId="{AD364A34-EBBB-42BF-8F47-83810C5E6FF9}">
      <dgm:prSet/>
      <dgm:spPr/>
      <dgm:t>
        <a:bodyPr/>
        <a:lstStyle/>
        <a:p>
          <a:endParaRPr lang="en-US"/>
        </a:p>
      </dgm:t>
    </dgm:pt>
    <dgm:pt modelId="{09DA2EEF-FFA7-4705-B41D-0950DF904939}" type="sibTrans" cxnId="{AD364A34-EBBB-42BF-8F47-83810C5E6FF9}">
      <dgm:prSet/>
      <dgm:spPr/>
      <dgm:t>
        <a:bodyPr/>
        <a:lstStyle/>
        <a:p>
          <a:endParaRPr lang="en-US"/>
        </a:p>
      </dgm:t>
    </dgm:pt>
    <dgm:pt modelId="{A5774FF9-8655-469F-A882-DF9A53820DBA}" type="pres">
      <dgm:prSet presAssocID="{C9512A33-142D-4991-9DBD-ED3BE922EDCA}" presName="hierChild1" presStyleCnt="0">
        <dgm:presLayoutVars>
          <dgm:chPref val="1"/>
          <dgm:dir/>
          <dgm:animOne val="branch"/>
          <dgm:animLvl val="lvl"/>
          <dgm:resizeHandles/>
        </dgm:presLayoutVars>
      </dgm:prSet>
      <dgm:spPr/>
    </dgm:pt>
    <dgm:pt modelId="{61D4FAB2-A1F1-47B5-96DB-0262F4846C00}" type="pres">
      <dgm:prSet presAssocID="{8FDDA56D-8F70-491E-B6AE-C021BADDA44A}" presName="hierRoot1" presStyleCnt="0"/>
      <dgm:spPr/>
    </dgm:pt>
    <dgm:pt modelId="{9C6BE2AF-4852-4412-A35B-217C223B15F3}" type="pres">
      <dgm:prSet presAssocID="{8FDDA56D-8F70-491E-B6AE-C021BADDA44A}" presName="composite" presStyleCnt="0"/>
      <dgm:spPr/>
    </dgm:pt>
    <dgm:pt modelId="{82D2CB91-C1D2-49F7-B1BD-B8B1C81B9383}" type="pres">
      <dgm:prSet presAssocID="{8FDDA56D-8F70-491E-B6AE-C021BADDA44A}" presName="background" presStyleLbl="node0" presStyleIdx="0" presStyleCnt="2"/>
      <dgm:spPr/>
    </dgm:pt>
    <dgm:pt modelId="{087011A6-27D4-4B21-8359-100B1354C383}" type="pres">
      <dgm:prSet presAssocID="{8FDDA56D-8F70-491E-B6AE-C021BADDA44A}" presName="text" presStyleLbl="fgAcc0" presStyleIdx="0" presStyleCnt="2">
        <dgm:presLayoutVars>
          <dgm:chPref val="3"/>
        </dgm:presLayoutVars>
      </dgm:prSet>
      <dgm:spPr/>
    </dgm:pt>
    <dgm:pt modelId="{F0D26024-B8EE-49AC-82B8-4018E1CB9878}" type="pres">
      <dgm:prSet presAssocID="{8FDDA56D-8F70-491E-B6AE-C021BADDA44A}" presName="hierChild2" presStyleCnt="0"/>
      <dgm:spPr/>
    </dgm:pt>
    <dgm:pt modelId="{0F9988B6-AF6F-426B-88BF-5255DFCCC384}" type="pres">
      <dgm:prSet presAssocID="{2F80CBDA-4A01-44FE-B273-B3C48229BB98}" presName="hierRoot1" presStyleCnt="0"/>
      <dgm:spPr/>
    </dgm:pt>
    <dgm:pt modelId="{9279C733-3C1E-4BFF-A871-265CD910F99D}" type="pres">
      <dgm:prSet presAssocID="{2F80CBDA-4A01-44FE-B273-B3C48229BB98}" presName="composite" presStyleCnt="0"/>
      <dgm:spPr/>
    </dgm:pt>
    <dgm:pt modelId="{E7D68E67-A8A8-4BA8-9BD9-0DD7DDFBD047}" type="pres">
      <dgm:prSet presAssocID="{2F80CBDA-4A01-44FE-B273-B3C48229BB98}" presName="background" presStyleLbl="node0" presStyleIdx="1" presStyleCnt="2"/>
      <dgm:spPr/>
    </dgm:pt>
    <dgm:pt modelId="{B58E8BDA-43C7-464F-98B7-3180E1E4F83C}" type="pres">
      <dgm:prSet presAssocID="{2F80CBDA-4A01-44FE-B273-B3C48229BB98}" presName="text" presStyleLbl="fgAcc0" presStyleIdx="1" presStyleCnt="2">
        <dgm:presLayoutVars>
          <dgm:chPref val="3"/>
        </dgm:presLayoutVars>
      </dgm:prSet>
      <dgm:spPr/>
    </dgm:pt>
    <dgm:pt modelId="{DA8D72A2-255F-48B6-B81C-F626F749D8D6}" type="pres">
      <dgm:prSet presAssocID="{2F80CBDA-4A01-44FE-B273-B3C48229BB98}" presName="hierChild2" presStyleCnt="0"/>
      <dgm:spPr/>
    </dgm:pt>
  </dgm:ptLst>
  <dgm:cxnLst>
    <dgm:cxn modelId="{9163362B-A49A-4DB8-841A-C19C81BBA552}" type="presOf" srcId="{8FDDA56D-8F70-491E-B6AE-C021BADDA44A}" destId="{087011A6-27D4-4B21-8359-100B1354C383}" srcOrd="0" destOrd="0" presId="urn:microsoft.com/office/officeart/2005/8/layout/hierarchy1"/>
    <dgm:cxn modelId="{AD364A34-EBBB-42BF-8F47-83810C5E6FF9}" srcId="{C9512A33-142D-4991-9DBD-ED3BE922EDCA}" destId="{2F80CBDA-4A01-44FE-B273-B3C48229BB98}" srcOrd="1" destOrd="0" parTransId="{C1A1A067-327E-49D3-9337-FC29867B4C91}" sibTransId="{09DA2EEF-FFA7-4705-B41D-0950DF904939}"/>
    <dgm:cxn modelId="{8281837E-3E55-4FA0-86A7-0437787F688E}" srcId="{C9512A33-142D-4991-9DBD-ED3BE922EDCA}" destId="{8FDDA56D-8F70-491E-B6AE-C021BADDA44A}" srcOrd="0" destOrd="0" parTransId="{4AE9C231-8EBF-43F7-9EE0-786652F56BA1}" sibTransId="{CAC2AA29-9402-43D0-ABEE-AA9AAA9BAAAE}"/>
    <dgm:cxn modelId="{974D7294-ED2A-48C1-8299-8F5EBDC27E33}" type="presOf" srcId="{C9512A33-142D-4991-9DBD-ED3BE922EDCA}" destId="{A5774FF9-8655-469F-A882-DF9A53820DBA}" srcOrd="0" destOrd="0" presId="urn:microsoft.com/office/officeart/2005/8/layout/hierarchy1"/>
    <dgm:cxn modelId="{D9B95DDB-FFA4-4326-9A53-6BF1715D98FD}" type="presOf" srcId="{2F80CBDA-4A01-44FE-B273-B3C48229BB98}" destId="{B58E8BDA-43C7-464F-98B7-3180E1E4F83C}" srcOrd="0" destOrd="0" presId="urn:microsoft.com/office/officeart/2005/8/layout/hierarchy1"/>
    <dgm:cxn modelId="{D389ED2F-7318-4254-A61B-B80E1010BA7C}" type="presParOf" srcId="{A5774FF9-8655-469F-A882-DF9A53820DBA}" destId="{61D4FAB2-A1F1-47B5-96DB-0262F4846C00}" srcOrd="0" destOrd="0" presId="urn:microsoft.com/office/officeart/2005/8/layout/hierarchy1"/>
    <dgm:cxn modelId="{A0E70985-0103-4267-89CB-AF9A3F927DFA}" type="presParOf" srcId="{61D4FAB2-A1F1-47B5-96DB-0262F4846C00}" destId="{9C6BE2AF-4852-4412-A35B-217C223B15F3}" srcOrd="0" destOrd="0" presId="urn:microsoft.com/office/officeart/2005/8/layout/hierarchy1"/>
    <dgm:cxn modelId="{671E8B32-D467-460A-BA5F-E29CC3E48AB2}" type="presParOf" srcId="{9C6BE2AF-4852-4412-A35B-217C223B15F3}" destId="{82D2CB91-C1D2-49F7-B1BD-B8B1C81B9383}" srcOrd="0" destOrd="0" presId="urn:microsoft.com/office/officeart/2005/8/layout/hierarchy1"/>
    <dgm:cxn modelId="{D3663D3F-BFEE-48F7-A16A-B340BE382395}" type="presParOf" srcId="{9C6BE2AF-4852-4412-A35B-217C223B15F3}" destId="{087011A6-27D4-4B21-8359-100B1354C383}" srcOrd="1" destOrd="0" presId="urn:microsoft.com/office/officeart/2005/8/layout/hierarchy1"/>
    <dgm:cxn modelId="{EBDE58D0-3E41-4B8D-9ABE-B4BA28CFBBB7}" type="presParOf" srcId="{61D4FAB2-A1F1-47B5-96DB-0262F4846C00}" destId="{F0D26024-B8EE-49AC-82B8-4018E1CB9878}" srcOrd="1" destOrd="0" presId="urn:microsoft.com/office/officeart/2005/8/layout/hierarchy1"/>
    <dgm:cxn modelId="{834F2CEE-E748-45AB-8E02-240CF597E9F1}" type="presParOf" srcId="{A5774FF9-8655-469F-A882-DF9A53820DBA}" destId="{0F9988B6-AF6F-426B-88BF-5255DFCCC384}" srcOrd="1" destOrd="0" presId="urn:microsoft.com/office/officeart/2005/8/layout/hierarchy1"/>
    <dgm:cxn modelId="{C9E80E9A-3EC1-40AB-BD7B-256EB471509B}" type="presParOf" srcId="{0F9988B6-AF6F-426B-88BF-5255DFCCC384}" destId="{9279C733-3C1E-4BFF-A871-265CD910F99D}" srcOrd="0" destOrd="0" presId="urn:microsoft.com/office/officeart/2005/8/layout/hierarchy1"/>
    <dgm:cxn modelId="{0D10487D-B5D6-40A4-BD63-EF2D413F8402}" type="presParOf" srcId="{9279C733-3C1E-4BFF-A871-265CD910F99D}" destId="{E7D68E67-A8A8-4BA8-9BD9-0DD7DDFBD047}" srcOrd="0" destOrd="0" presId="urn:microsoft.com/office/officeart/2005/8/layout/hierarchy1"/>
    <dgm:cxn modelId="{43C829D1-CCCC-48C6-845D-2C63EB375037}" type="presParOf" srcId="{9279C733-3C1E-4BFF-A871-265CD910F99D}" destId="{B58E8BDA-43C7-464F-98B7-3180E1E4F83C}" srcOrd="1" destOrd="0" presId="urn:microsoft.com/office/officeart/2005/8/layout/hierarchy1"/>
    <dgm:cxn modelId="{47DE9641-ED14-49F0-BAD8-1A9347499772}" type="presParOf" srcId="{0F9988B6-AF6F-426B-88BF-5255DFCCC384}" destId="{DA8D72A2-255F-48B6-B81C-F626F749D8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2CB91-C1D2-49F7-B1BD-B8B1C81B9383}">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011A6-27D4-4B21-8359-100B1354C383}">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t-BR" sz="2600" b="1" i="0" kern="1200"/>
            <a:t>Decreto nº 49.070, de 03/07/2025</a:t>
          </a:r>
          <a:endParaRPr lang="en-US" sz="2600" kern="1200"/>
        </a:p>
      </dsp:txBody>
      <dsp:txXfrm>
        <a:off x="608661" y="692298"/>
        <a:ext cx="4508047" cy="2799040"/>
      </dsp:txXfrm>
    </dsp:sp>
    <dsp:sp modelId="{E7D68E67-A8A8-4BA8-9BD9-0DD7DDFBD047}">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E8BDA-43C7-464F-98B7-3180E1E4F83C}">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t-BR" sz="2600" b="0" i="0" kern="1200"/>
            <a:t>Altera o Decreto nº 47.442, de 4 de julho de 2018, que dispõe sobre incentivos à inovação e à pesquisa científica e tecnológica no âmbito do Estado e dá outras providências.</a:t>
          </a:r>
          <a:endParaRPr lang="en-US" sz="2600" kern="1200"/>
        </a:p>
      </dsp:txBody>
      <dsp:txXfrm>
        <a:off x="6331365" y="6922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0.02802</cdr:x>
      <cdr:y>0.9147</cdr:y>
    </cdr:from>
    <cdr:to>
      <cdr:x>0.27984</cdr:x>
      <cdr:y>0.97348</cdr:y>
    </cdr:to>
    <cdr:sp macro="" textlink="">
      <cdr:nvSpPr>
        <cdr:cNvPr id="2" name="CaixaDeTexto 1">
          <a:extLst xmlns:a="http://schemas.openxmlformats.org/drawingml/2006/main">
            <a:ext uri="{FF2B5EF4-FFF2-40B4-BE49-F238E27FC236}">
              <a16:creationId xmlns:a16="http://schemas.microsoft.com/office/drawing/2014/main" id="{84B9467D-ECFC-D33E-D9CB-56F755CA5A73}"/>
            </a:ext>
          </a:extLst>
        </cdr:cNvPr>
        <cdr:cNvSpPr txBox="1"/>
      </cdr:nvSpPr>
      <cdr:spPr>
        <a:xfrm xmlns:a="http://schemas.openxmlformats.org/drawingml/2006/main">
          <a:off x="343567" y="6272981"/>
          <a:ext cx="3087328" cy="4031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100" kern="1200" dirty="0"/>
            <a:t>Fonte: Base de Dados do sistema Everest, 2025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4D9C6-92EC-4DEE-848B-964C27042AEB}" type="datetimeFigureOut">
              <a:rPr lang="pt-BR" smtClean="0"/>
              <a:t>06/10/2025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C250F-5574-4A14-98E6-3661D12AA0CA}" type="slidenum">
              <a:rPr lang="pt-BR" smtClean="0"/>
              <a:t>‹nº›</a:t>
            </a:fld>
            <a:endParaRPr lang="pt-BR"/>
          </a:p>
        </p:txBody>
      </p:sp>
    </p:spTree>
    <p:extLst>
      <p:ext uri="{BB962C8B-B14F-4D97-AF65-F5344CB8AC3E}">
        <p14:creationId xmlns:p14="http://schemas.microsoft.com/office/powerpoint/2010/main" val="778584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C250F-5574-4A14-98E6-3661D12AA0C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187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2DAA2-6937-21BA-F4B4-71D8071E024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3B5F7DB-233D-4605-ADF5-1C2273C179A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B763144-E3EB-A206-442D-DBBE3CF3914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CEE1D2FE-3020-6988-6F25-3BE170B4D4FB}"/>
              </a:ext>
            </a:extLst>
          </p:cNvPr>
          <p:cNvSpPr>
            <a:spLocks noGrp="1"/>
          </p:cNvSpPr>
          <p:nvPr>
            <p:ph type="sldNum" sz="quarter" idx="5"/>
          </p:nvPr>
        </p:nvSpPr>
        <p:spPr/>
        <p:txBody>
          <a:bodyPr/>
          <a:lstStyle/>
          <a:p>
            <a:fld id="{E3EC250F-5574-4A14-98E6-3661D12AA0CA}" type="slidenum">
              <a:rPr lang="pt-BR" smtClean="0"/>
              <a:t>13</a:t>
            </a:fld>
            <a:endParaRPr lang="pt-BR"/>
          </a:p>
        </p:txBody>
      </p:sp>
    </p:spTree>
    <p:extLst>
      <p:ext uri="{BB962C8B-B14F-4D97-AF65-F5344CB8AC3E}">
        <p14:creationId xmlns:p14="http://schemas.microsoft.com/office/powerpoint/2010/main" val="381378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893A7-ECDE-F82B-5AE9-48786349344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904B4E1-49C8-6CE5-8A37-FAE9EBE0BFF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915FF6C-A0E1-8E77-C49D-4378723875F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9F6B1FEC-982F-5AFC-706D-CCAF0EA3824B}"/>
              </a:ext>
            </a:extLst>
          </p:cNvPr>
          <p:cNvSpPr>
            <a:spLocks noGrp="1"/>
          </p:cNvSpPr>
          <p:nvPr>
            <p:ph type="sldNum" sz="quarter" idx="5"/>
          </p:nvPr>
        </p:nvSpPr>
        <p:spPr/>
        <p:txBody>
          <a:bodyPr/>
          <a:lstStyle/>
          <a:p>
            <a:fld id="{E3EC250F-5574-4A14-98E6-3661D12AA0CA}" type="slidenum">
              <a:rPr lang="pt-BR" smtClean="0"/>
              <a:t>14</a:t>
            </a:fld>
            <a:endParaRPr lang="pt-BR"/>
          </a:p>
        </p:txBody>
      </p:sp>
    </p:spTree>
    <p:extLst>
      <p:ext uri="{BB962C8B-B14F-4D97-AF65-F5344CB8AC3E}">
        <p14:creationId xmlns:p14="http://schemas.microsoft.com/office/powerpoint/2010/main" val="269726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ED3BD-0E3B-12A9-5CC0-6C959F185B4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47A432D-5848-5452-95BC-EBB2C1D4D0E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CE0FE55-762C-9FA4-7544-617C3DDA51D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81DE839E-928D-8B4A-AB05-710A13A80556}"/>
              </a:ext>
            </a:extLst>
          </p:cNvPr>
          <p:cNvSpPr>
            <a:spLocks noGrp="1"/>
          </p:cNvSpPr>
          <p:nvPr>
            <p:ph type="sldNum" sz="quarter" idx="5"/>
          </p:nvPr>
        </p:nvSpPr>
        <p:spPr/>
        <p:txBody>
          <a:bodyPr/>
          <a:lstStyle/>
          <a:p>
            <a:fld id="{E3EC250F-5574-4A14-98E6-3661D12AA0CA}" type="slidenum">
              <a:rPr lang="pt-BR" smtClean="0"/>
              <a:t>15</a:t>
            </a:fld>
            <a:endParaRPr lang="pt-BR"/>
          </a:p>
        </p:txBody>
      </p:sp>
    </p:spTree>
    <p:extLst>
      <p:ext uri="{BB962C8B-B14F-4D97-AF65-F5344CB8AC3E}">
        <p14:creationId xmlns:p14="http://schemas.microsoft.com/office/powerpoint/2010/main" val="906518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36F76-E269-90E3-3CC8-577369F8DBE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9D30661-5A68-6ED5-377F-F10FEFAEC46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0F7091A-E0AB-74D5-EB9E-1E5A6265C97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D4A1850-4201-7191-077C-2AE406540C51}"/>
              </a:ext>
            </a:extLst>
          </p:cNvPr>
          <p:cNvSpPr>
            <a:spLocks noGrp="1"/>
          </p:cNvSpPr>
          <p:nvPr>
            <p:ph type="sldNum" sz="quarter" idx="5"/>
          </p:nvPr>
        </p:nvSpPr>
        <p:spPr/>
        <p:txBody>
          <a:bodyPr/>
          <a:lstStyle/>
          <a:p>
            <a:fld id="{E3EC250F-5574-4A14-98E6-3661D12AA0CA}" type="slidenum">
              <a:rPr lang="pt-BR" smtClean="0"/>
              <a:t>16</a:t>
            </a:fld>
            <a:endParaRPr lang="pt-BR"/>
          </a:p>
        </p:txBody>
      </p:sp>
    </p:spTree>
    <p:extLst>
      <p:ext uri="{BB962C8B-B14F-4D97-AF65-F5344CB8AC3E}">
        <p14:creationId xmlns:p14="http://schemas.microsoft.com/office/powerpoint/2010/main" val="996127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2009-AAA7-F93E-E44C-C0C871C1B57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10E4E42-4A40-B8AB-31A3-8D305799AAA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1610A12-4904-9C95-B94D-5635909EF6F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6FF2ED5-4F30-4734-A370-5BEDA8181770}"/>
              </a:ext>
            </a:extLst>
          </p:cNvPr>
          <p:cNvSpPr>
            <a:spLocks noGrp="1"/>
          </p:cNvSpPr>
          <p:nvPr>
            <p:ph type="sldNum" sz="quarter" idx="5"/>
          </p:nvPr>
        </p:nvSpPr>
        <p:spPr/>
        <p:txBody>
          <a:bodyPr/>
          <a:lstStyle/>
          <a:p>
            <a:fld id="{E3EC250F-5574-4A14-98E6-3661D12AA0CA}" type="slidenum">
              <a:rPr lang="pt-BR" smtClean="0"/>
              <a:t>17</a:t>
            </a:fld>
            <a:endParaRPr lang="pt-BR"/>
          </a:p>
        </p:txBody>
      </p:sp>
    </p:spTree>
    <p:extLst>
      <p:ext uri="{BB962C8B-B14F-4D97-AF65-F5344CB8AC3E}">
        <p14:creationId xmlns:p14="http://schemas.microsoft.com/office/powerpoint/2010/main" val="4279158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44AE8-D4C2-6AD7-FD5F-9DA2ADF7BA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25121B6-0617-C878-2F15-B68E48C54C6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5D860CC-30E9-B2C7-06F9-06673B2428B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264A23E-26AC-3DB5-67B5-4615F8BE2EC1}"/>
              </a:ext>
            </a:extLst>
          </p:cNvPr>
          <p:cNvSpPr>
            <a:spLocks noGrp="1"/>
          </p:cNvSpPr>
          <p:nvPr>
            <p:ph type="sldNum" sz="quarter" idx="5"/>
          </p:nvPr>
        </p:nvSpPr>
        <p:spPr/>
        <p:txBody>
          <a:bodyPr/>
          <a:lstStyle/>
          <a:p>
            <a:fld id="{E3EC250F-5574-4A14-98E6-3661D12AA0CA}" type="slidenum">
              <a:rPr lang="pt-BR" smtClean="0"/>
              <a:t>18</a:t>
            </a:fld>
            <a:endParaRPr lang="pt-BR"/>
          </a:p>
        </p:txBody>
      </p:sp>
    </p:spTree>
    <p:extLst>
      <p:ext uri="{BB962C8B-B14F-4D97-AF65-F5344CB8AC3E}">
        <p14:creationId xmlns:p14="http://schemas.microsoft.com/office/powerpoint/2010/main" val="3614042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DA0C3-FA59-D17B-A944-7DC2A66349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05168E0-0D26-0515-0714-58882DEC2C7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BE56040-6D98-23B2-9CC7-825F603C6C1A}"/>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38E46EF7-7CA5-76B8-7375-CFF8C06A20C7}"/>
              </a:ext>
            </a:extLst>
          </p:cNvPr>
          <p:cNvSpPr>
            <a:spLocks noGrp="1"/>
          </p:cNvSpPr>
          <p:nvPr>
            <p:ph type="sldNum" sz="quarter" idx="5"/>
          </p:nvPr>
        </p:nvSpPr>
        <p:spPr/>
        <p:txBody>
          <a:bodyPr/>
          <a:lstStyle/>
          <a:p>
            <a:fld id="{E3EC250F-5574-4A14-98E6-3661D12AA0CA}" type="slidenum">
              <a:rPr lang="pt-BR" smtClean="0"/>
              <a:t>19</a:t>
            </a:fld>
            <a:endParaRPr lang="pt-BR"/>
          </a:p>
        </p:txBody>
      </p:sp>
    </p:spTree>
    <p:extLst>
      <p:ext uri="{BB962C8B-B14F-4D97-AF65-F5344CB8AC3E}">
        <p14:creationId xmlns:p14="http://schemas.microsoft.com/office/powerpoint/2010/main" val="2204943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95816-183A-C5B4-B37F-8ABAB5D1139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8252DD-A636-4FDB-D1D1-175E78B16FD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9B03C51-07AD-5B97-D0C3-193751838B44}"/>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2C28E20-AB00-5E0E-63F9-4BFB9B7611CB}"/>
              </a:ext>
            </a:extLst>
          </p:cNvPr>
          <p:cNvSpPr>
            <a:spLocks noGrp="1"/>
          </p:cNvSpPr>
          <p:nvPr>
            <p:ph type="sldNum" sz="quarter" idx="5"/>
          </p:nvPr>
        </p:nvSpPr>
        <p:spPr/>
        <p:txBody>
          <a:bodyPr/>
          <a:lstStyle/>
          <a:p>
            <a:fld id="{E3EC250F-5574-4A14-98E6-3661D12AA0CA}" type="slidenum">
              <a:rPr lang="pt-BR" smtClean="0"/>
              <a:t>20</a:t>
            </a:fld>
            <a:endParaRPr lang="pt-BR"/>
          </a:p>
        </p:txBody>
      </p:sp>
    </p:spTree>
    <p:extLst>
      <p:ext uri="{BB962C8B-B14F-4D97-AF65-F5344CB8AC3E}">
        <p14:creationId xmlns:p14="http://schemas.microsoft.com/office/powerpoint/2010/main" val="82830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406A-A557-6F9A-0DFB-C20CD79D4CA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BD17F7D-05DE-852F-0C44-6E4956AA381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C7E401C-FE9F-CFA3-6B2B-D3DBD2CD38B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6297B37-A42A-EF83-B80A-005C165E9222}"/>
              </a:ext>
            </a:extLst>
          </p:cNvPr>
          <p:cNvSpPr>
            <a:spLocks noGrp="1"/>
          </p:cNvSpPr>
          <p:nvPr>
            <p:ph type="sldNum" sz="quarter" idx="5"/>
          </p:nvPr>
        </p:nvSpPr>
        <p:spPr/>
        <p:txBody>
          <a:bodyPr/>
          <a:lstStyle/>
          <a:p>
            <a:fld id="{E3EC250F-5574-4A14-98E6-3661D12AA0CA}" type="slidenum">
              <a:rPr lang="pt-BR" smtClean="0"/>
              <a:t>21</a:t>
            </a:fld>
            <a:endParaRPr lang="pt-BR"/>
          </a:p>
        </p:txBody>
      </p:sp>
    </p:spTree>
    <p:extLst>
      <p:ext uri="{BB962C8B-B14F-4D97-AF65-F5344CB8AC3E}">
        <p14:creationId xmlns:p14="http://schemas.microsoft.com/office/powerpoint/2010/main" val="3493504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ED6F5-F0C7-A29B-5E3D-4D474D05C4F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0D93B1D-F48D-9FA3-A94C-B3AEA43E569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5FAE1AE-FD54-EB34-49DE-3C12C5A8F7ED}"/>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E1DE7AB-27E3-54D8-0534-4C353ED9DC4E}"/>
              </a:ext>
            </a:extLst>
          </p:cNvPr>
          <p:cNvSpPr>
            <a:spLocks noGrp="1"/>
          </p:cNvSpPr>
          <p:nvPr>
            <p:ph type="sldNum" sz="quarter" idx="5"/>
          </p:nvPr>
        </p:nvSpPr>
        <p:spPr/>
        <p:txBody>
          <a:bodyPr/>
          <a:lstStyle/>
          <a:p>
            <a:fld id="{E3EC250F-5574-4A14-98E6-3661D12AA0CA}" type="slidenum">
              <a:rPr lang="pt-BR" smtClean="0"/>
              <a:t>22</a:t>
            </a:fld>
            <a:endParaRPr lang="pt-BR"/>
          </a:p>
        </p:txBody>
      </p:sp>
    </p:spTree>
    <p:extLst>
      <p:ext uri="{BB962C8B-B14F-4D97-AF65-F5344CB8AC3E}">
        <p14:creationId xmlns:p14="http://schemas.microsoft.com/office/powerpoint/2010/main" val="212582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0E1C1-9441-9491-8113-6BC09CCD88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F7F4E31-C036-5EAA-B478-555CC743480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A96A190-2A30-7C17-6C7F-2E3940BF378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7F3DCC96-CD92-C58F-5231-D63B1F36DFAC}"/>
              </a:ext>
            </a:extLst>
          </p:cNvPr>
          <p:cNvSpPr>
            <a:spLocks noGrp="1"/>
          </p:cNvSpPr>
          <p:nvPr>
            <p:ph type="sldNum" sz="quarter" idx="5"/>
          </p:nvPr>
        </p:nvSpPr>
        <p:spPr/>
        <p:txBody>
          <a:bodyPr/>
          <a:lstStyle/>
          <a:p>
            <a:fld id="{E3EC250F-5574-4A14-98E6-3661D12AA0CA}" type="slidenum">
              <a:rPr lang="pt-BR" smtClean="0"/>
              <a:t>3</a:t>
            </a:fld>
            <a:endParaRPr lang="pt-BR"/>
          </a:p>
        </p:txBody>
      </p:sp>
    </p:spTree>
    <p:extLst>
      <p:ext uri="{BB962C8B-B14F-4D97-AF65-F5344CB8AC3E}">
        <p14:creationId xmlns:p14="http://schemas.microsoft.com/office/powerpoint/2010/main" val="3739132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B510C-9512-CBED-44C8-49F536EFEC0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DCAEF3C-FA38-AEDF-FE6E-0E65B02EF2C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9B2E64A-7246-2C40-C029-A349FDCAB6F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EDE74D71-6C78-1FE8-EAD6-DB938C5141CA}"/>
              </a:ext>
            </a:extLst>
          </p:cNvPr>
          <p:cNvSpPr>
            <a:spLocks noGrp="1"/>
          </p:cNvSpPr>
          <p:nvPr>
            <p:ph type="sldNum" sz="quarter" idx="5"/>
          </p:nvPr>
        </p:nvSpPr>
        <p:spPr/>
        <p:txBody>
          <a:bodyPr/>
          <a:lstStyle/>
          <a:p>
            <a:fld id="{E3EC250F-5574-4A14-98E6-3661D12AA0CA}" type="slidenum">
              <a:rPr lang="pt-BR" smtClean="0"/>
              <a:t>23</a:t>
            </a:fld>
            <a:endParaRPr lang="pt-BR"/>
          </a:p>
        </p:txBody>
      </p:sp>
    </p:spTree>
    <p:extLst>
      <p:ext uri="{BB962C8B-B14F-4D97-AF65-F5344CB8AC3E}">
        <p14:creationId xmlns:p14="http://schemas.microsoft.com/office/powerpoint/2010/main" val="2773374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89F5B-4965-420F-BC21-F8B88ACC370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305F5B8-BC1F-07DE-A526-6C632D6FBF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904699A-FF54-7C8D-1E53-A64A1221410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CEBF1234-DF71-25EB-0499-77836889B600}"/>
              </a:ext>
            </a:extLst>
          </p:cNvPr>
          <p:cNvSpPr>
            <a:spLocks noGrp="1"/>
          </p:cNvSpPr>
          <p:nvPr>
            <p:ph type="sldNum" sz="quarter" idx="5"/>
          </p:nvPr>
        </p:nvSpPr>
        <p:spPr/>
        <p:txBody>
          <a:bodyPr/>
          <a:lstStyle/>
          <a:p>
            <a:fld id="{E3EC250F-5574-4A14-98E6-3661D12AA0CA}" type="slidenum">
              <a:rPr lang="pt-BR" smtClean="0"/>
              <a:t>24</a:t>
            </a:fld>
            <a:endParaRPr lang="pt-BR"/>
          </a:p>
        </p:txBody>
      </p:sp>
    </p:spTree>
    <p:extLst>
      <p:ext uri="{BB962C8B-B14F-4D97-AF65-F5344CB8AC3E}">
        <p14:creationId xmlns:p14="http://schemas.microsoft.com/office/powerpoint/2010/main" val="595252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ACF-9C15-D850-5D2D-9DE6DB08BEE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5CE208B-C3AB-E3AE-90B6-C62CCCF1773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465A8FE-31CF-3934-9F9B-873146757597}"/>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A4D8B05B-7851-6C59-3AF5-0B4C64249C95}"/>
              </a:ext>
            </a:extLst>
          </p:cNvPr>
          <p:cNvSpPr>
            <a:spLocks noGrp="1"/>
          </p:cNvSpPr>
          <p:nvPr>
            <p:ph type="sldNum" sz="quarter" idx="5"/>
          </p:nvPr>
        </p:nvSpPr>
        <p:spPr/>
        <p:txBody>
          <a:bodyPr/>
          <a:lstStyle/>
          <a:p>
            <a:fld id="{E3EC250F-5574-4A14-98E6-3661D12AA0CA}" type="slidenum">
              <a:rPr lang="pt-BR" smtClean="0"/>
              <a:t>25</a:t>
            </a:fld>
            <a:endParaRPr lang="pt-BR"/>
          </a:p>
        </p:txBody>
      </p:sp>
    </p:spTree>
    <p:extLst>
      <p:ext uri="{BB962C8B-B14F-4D97-AF65-F5344CB8AC3E}">
        <p14:creationId xmlns:p14="http://schemas.microsoft.com/office/powerpoint/2010/main" val="2013658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31FB6-88D7-30B4-3210-3E70104FA5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9DDE34F-0F8D-5BED-35CB-49608291B33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46B66-AD64-D4E5-9F02-8DC98D5CFC5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316F0DEE-ED3E-9D83-EB11-7B1330BC3B27}"/>
              </a:ext>
            </a:extLst>
          </p:cNvPr>
          <p:cNvSpPr>
            <a:spLocks noGrp="1"/>
          </p:cNvSpPr>
          <p:nvPr>
            <p:ph type="sldNum" sz="quarter" idx="5"/>
          </p:nvPr>
        </p:nvSpPr>
        <p:spPr/>
        <p:txBody>
          <a:bodyPr/>
          <a:lstStyle/>
          <a:p>
            <a:fld id="{E3EC250F-5574-4A14-98E6-3661D12AA0CA}" type="slidenum">
              <a:rPr lang="pt-BR" smtClean="0"/>
              <a:t>26</a:t>
            </a:fld>
            <a:endParaRPr lang="pt-BR"/>
          </a:p>
        </p:txBody>
      </p:sp>
    </p:spTree>
    <p:extLst>
      <p:ext uri="{BB962C8B-B14F-4D97-AF65-F5344CB8AC3E}">
        <p14:creationId xmlns:p14="http://schemas.microsoft.com/office/powerpoint/2010/main" val="2790528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00A6-CA4A-862A-AB82-F2D172287AA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B4F78AE-AFBC-D0DD-3734-53625C7E3B8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DAC223-2AAD-7184-8832-8DC434BF6B1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9CF7593-C892-8F02-CDE2-44A5307A11EF}"/>
              </a:ext>
            </a:extLst>
          </p:cNvPr>
          <p:cNvSpPr>
            <a:spLocks noGrp="1"/>
          </p:cNvSpPr>
          <p:nvPr>
            <p:ph type="sldNum" sz="quarter" idx="5"/>
          </p:nvPr>
        </p:nvSpPr>
        <p:spPr/>
        <p:txBody>
          <a:bodyPr/>
          <a:lstStyle/>
          <a:p>
            <a:fld id="{E3EC250F-5574-4A14-98E6-3661D12AA0CA}" type="slidenum">
              <a:rPr lang="pt-BR" smtClean="0"/>
              <a:t>27</a:t>
            </a:fld>
            <a:endParaRPr lang="pt-BR"/>
          </a:p>
        </p:txBody>
      </p:sp>
    </p:spTree>
    <p:extLst>
      <p:ext uri="{BB962C8B-B14F-4D97-AF65-F5344CB8AC3E}">
        <p14:creationId xmlns:p14="http://schemas.microsoft.com/office/powerpoint/2010/main" val="337200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2B36-1A44-B857-C33E-E2ED3198287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A81A179-4A30-F378-FBDC-B73A0B32B83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4E9C6E5-151B-6EF2-C5B4-487DD978C51D}"/>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0F95B7F-27F1-8539-6749-E1113159A40E}"/>
              </a:ext>
            </a:extLst>
          </p:cNvPr>
          <p:cNvSpPr>
            <a:spLocks noGrp="1"/>
          </p:cNvSpPr>
          <p:nvPr>
            <p:ph type="sldNum" sz="quarter" idx="5"/>
          </p:nvPr>
        </p:nvSpPr>
        <p:spPr/>
        <p:txBody>
          <a:bodyPr/>
          <a:lstStyle/>
          <a:p>
            <a:fld id="{E3EC250F-5574-4A14-98E6-3661D12AA0CA}" type="slidenum">
              <a:rPr lang="pt-BR" smtClean="0"/>
              <a:t>4</a:t>
            </a:fld>
            <a:endParaRPr lang="pt-BR"/>
          </a:p>
        </p:txBody>
      </p:sp>
    </p:spTree>
    <p:extLst>
      <p:ext uri="{BB962C8B-B14F-4D97-AF65-F5344CB8AC3E}">
        <p14:creationId xmlns:p14="http://schemas.microsoft.com/office/powerpoint/2010/main" val="3703742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0E1C1-9441-9491-8113-6BC09CCD88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F7F4E31-C036-5EAA-B478-555CC743480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A96A190-2A30-7C17-6C7F-2E3940BF378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7F3DCC96-CD92-C58F-5231-D63B1F36DFAC}"/>
              </a:ext>
            </a:extLst>
          </p:cNvPr>
          <p:cNvSpPr>
            <a:spLocks noGrp="1"/>
          </p:cNvSpPr>
          <p:nvPr>
            <p:ph type="sldNum" sz="quarter" idx="5"/>
          </p:nvPr>
        </p:nvSpPr>
        <p:spPr/>
        <p:txBody>
          <a:bodyPr/>
          <a:lstStyle/>
          <a:p>
            <a:fld id="{E3EC250F-5574-4A14-98E6-3661D12AA0CA}" type="slidenum">
              <a:rPr lang="pt-BR" smtClean="0"/>
              <a:t>7</a:t>
            </a:fld>
            <a:endParaRPr lang="pt-BR"/>
          </a:p>
        </p:txBody>
      </p:sp>
    </p:spTree>
    <p:extLst>
      <p:ext uri="{BB962C8B-B14F-4D97-AF65-F5344CB8AC3E}">
        <p14:creationId xmlns:p14="http://schemas.microsoft.com/office/powerpoint/2010/main" val="373913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28344-7F9D-6845-4EFF-4517C7A711E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EE08506-1D74-2F8C-BF44-9E2C3794D50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ADD5AC5-952B-BB6B-E76C-4B1F734F5281}"/>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C546F92E-A0D4-D7AB-6322-BBF45AF59DF8}"/>
              </a:ext>
            </a:extLst>
          </p:cNvPr>
          <p:cNvSpPr>
            <a:spLocks noGrp="1"/>
          </p:cNvSpPr>
          <p:nvPr>
            <p:ph type="sldNum" sz="quarter" idx="5"/>
          </p:nvPr>
        </p:nvSpPr>
        <p:spPr/>
        <p:txBody>
          <a:bodyPr/>
          <a:lstStyle/>
          <a:p>
            <a:fld id="{E3EC250F-5574-4A14-98E6-3661D12AA0CA}" type="slidenum">
              <a:rPr lang="pt-BR" smtClean="0"/>
              <a:t>8</a:t>
            </a:fld>
            <a:endParaRPr lang="pt-BR"/>
          </a:p>
        </p:txBody>
      </p:sp>
    </p:spTree>
    <p:extLst>
      <p:ext uri="{BB962C8B-B14F-4D97-AF65-F5344CB8AC3E}">
        <p14:creationId xmlns:p14="http://schemas.microsoft.com/office/powerpoint/2010/main" val="23264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7F88-990B-BAA5-6E9E-15CC5C29465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896BD7E-42AF-F36B-6B92-C5AF45ED80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220F12-8657-D6E3-EA04-EFBF30766A5B}"/>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2B0B175-983A-4145-B4A4-C8275AAB6FFF}"/>
              </a:ext>
            </a:extLst>
          </p:cNvPr>
          <p:cNvSpPr>
            <a:spLocks noGrp="1"/>
          </p:cNvSpPr>
          <p:nvPr>
            <p:ph type="sldNum" sz="quarter" idx="5"/>
          </p:nvPr>
        </p:nvSpPr>
        <p:spPr/>
        <p:txBody>
          <a:bodyPr/>
          <a:lstStyle/>
          <a:p>
            <a:fld id="{E3EC250F-5574-4A14-98E6-3661D12AA0CA}" type="slidenum">
              <a:rPr lang="pt-BR" smtClean="0"/>
              <a:t>9</a:t>
            </a:fld>
            <a:endParaRPr lang="pt-BR"/>
          </a:p>
        </p:txBody>
      </p:sp>
    </p:spTree>
    <p:extLst>
      <p:ext uri="{BB962C8B-B14F-4D97-AF65-F5344CB8AC3E}">
        <p14:creationId xmlns:p14="http://schemas.microsoft.com/office/powerpoint/2010/main" val="839757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5291E-CEE1-7DFB-9487-77DF8BBBA82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2EEB57-CAC9-D6F7-68D9-2067E89C40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7BEA391-A7C8-88D4-D398-B0F6318DC3ED}"/>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DD8FE56-E979-968D-69CE-6A66F5C359A6}"/>
              </a:ext>
            </a:extLst>
          </p:cNvPr>
          <p:cNvSpPr>
            <a:spLocks noGrp="1"/>
          </p:cNvSpPr>
          <p:nvPr>
            <p:ph type="sldNum" sz="quarter" idx="5"/>
          </p:nvPr>
        </p:nvSpPr>
        <p:spPr/>
        <p:txBody>
          <a:bodyPr/>
          <a:lstStyle/>
          <a:p>
            <a:fld id="{E3EC250F-5574-4A14-98E6-3661D12AA0CA}" type="slidenum">
              <a:rPr lang="pt-BR" smtClean="0"/>
              <a:t>10</a:t>
            </a:fld>
            <a:endParaRPr lang="pt-BR"/>
          </a:p>
        </p:txBody>
      </p:sp>
    </p:spTree>
    <p:extLst>
      <p:ext uri="{BB962C8B-B14F-4D97-AF65-F5344CB8AC3E}">
        <p14:creationId xmlns:p14="http://schemas.microsoft.com/office/powerpoint/2010/main" val="155388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2680-ECC7-01FF-BE9E-D10055208CD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5EE0FF1-30DB-EEC5-0F6C-91EFDFCAEC1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E3D6AB7-C8FD-9B5E-C38E-29ED6C0B518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E52FB7F-D99C-9646-2FAD-49F0E939B409}"/>
              </a:ext>
            </a:extLst>
          </p:cNvPr>
          <p:cNvSpPr>
            <a:spLocks noGrp="1"/>
          </p:cNvSpPr>
          <p:nvPr>
            <p:ph type="sldNum" sz="quarter" idx="5"/>
          </p:nvPr>
        </p:nvSpPr>
        <p:spPr/>
        <p:txBody>
          <a:bodyPr/>
          <a:lstStyle/>
          <a:p>
            <a:fld id="{E3EC250F-5574-4A14-98E6-3661D12AA0CA}" type="slidenum">
              <a:rPr lang="pt-BR" smtClean="0"/>
              <a:t>11</a:t>
            </a:fld>
            <a:endParaRPr lang="pt-BR"/>
          </a:p>
        </p:txBody>
      </p:sp>
    </p:spTree>
    <p:extLst>
      <p:ext uri="{BB962C8B-B14F-4D97-AF65-F5344CB8AC3E}">
        <p14:creationId xmlns:p14="http://schemas.microsoft.com/office/powerpoint/2010/main" val="110452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3BC6E-8115-F30D-6D23-8B9F7773E8C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848BBB4-4EB3-ABDF-A329-195EA749150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DC7189F-FBAE-30CD-B0D7-C67B6ED58DF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8F35B16F-D345-C0A9-C930-431C742DE805}"/>
              </a:ext>
            </a:extLst>
          </p:cNvPr>
          <p:cNvSpPr>
            <a:spLocks noGrp="1"/>
          </p:cNvSpPr>
          <p:nvPr>
            <p:ph type="sldNum" sz="quarter" idx="5"/>
          </p:nvPr>
        </p:nvSpPr>
        <p:spPr/>
        <p:txBody>
          <a:bodyPr/>
          <a:lstStyle/>
          <a:p>
            <a:fld id="{E3EC250F-5574-4A14-98E6-3661D12AA0CA}" type="slidenum">
              <a:rPr lang="pt-BR" smtClean="0"/>
              <a:t>12</a:t>
            </a:fld>
            <a:endParaRPr lang="pt-BR"/>
          </a:p>
        </p:txBody>
      </p:sp>
    </p:spTree>
    <p:extLst>
      <p:ext uri="{BB962C8B-B14F-4D97-AF65-F5344CB8AC3E}">
        <p14:creationId xmlns:p14="http://schemas.microsoft.com/office/powerpoint/2010/main" val="85826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FFCCA4-2CD0-B68C-5543-72BC7E9BEA5D}"/>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22E7F21-EB65-691B-0FB8-2A155EED62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61C05AC-5374-267A-C6D0-461D8248994D}"/>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5" name="Espaço Reservado para Rodapé 4">
            <a:extLst>
              <a:ext uri="{FF2B5EF4-FFF2-40B4-BE49-F238E27FC236}">
                <a16:creationId xmlns:a16="http://schemas.microsoft.com/office/drawing/2014/main" id="{28104064-CBA7-2F4D-9043-FE625686405D}"/>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EFA704AE-B57C-C054-25A2-BFAC09526D41}"/>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241914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F9F10-0D47-5C80-D15C-ED639D2F9D4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4EE60E7-3011-FCA3-880F-478FAD5EB99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5644142-BD94-B767-E529-6DD4B2F1E6FE}"/>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5" name="Espaço Reservado para Rodapé 4">
            <a:extLst>
              <a:ext uri="{FF2B5EF4-FFF2-40B4-BE49-F238E27FC236}">
                <a16:creationId xmlns:a16="http://schemas.microsoft.com/office/drawing/2014/main" id="{617B3E22-ADAA-982A-90D9-BD54DB34AF8B}"/>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B8176CB2-183D-8793-26C4-D65D69B756D3}"/>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235208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DB80062-F9C7-4764-405F-EF9AB38B9F3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0640BD3-629A-A46D-1031-645BE8420EC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D6A1956-4C00-702B-425D-09E20B85DF28}"/>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5" name="Espaço Reservado para Rodapé 4">
            <a:extLst>
              <a:ext uri="{FF2B5EF4-FFF2-40B4-BE49-F238E27FC236}">
                <a16:creationId xmlns:a16="http://schemas.microsoft.com/office/drawing/2014/main" id="{E089BED8-5756-057B-CCF6-EB8825FB428A}"/>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1F86FC8A-ACD3-8102-F764-FABD12F4C53A}"/>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377864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3C80B1-A24E-B2C9-43B1-1C450CB986A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8903500-D4A5-64A3-3C32-31A7E44BB815}"/>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60FEC86-6B00-6C4B-C8C5-7C6DD12CBA6F}"/>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5" name="Espaço Reservado para Rodapé 4">
            <a:extLst>
              <a:ext uri="{FF2B5EF4-FFF2-40B4-BE49-F238E27FC236}">
                <a16:creationId xmlns:a16="http://schemas.microsoft.com/office/drawing/2014/main" id="{C6B2D3FE-CE0A-5437-46FD-3A6114757FD4}"/>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73ACE568-09BD-5F70-E894-90308C313272}"/>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152453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9625C-5E10-BBB2-E80C-55EEB8549F2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430A6E9-6E7F-8599-EECC-7FA066463D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3B7973D-B30B-9F1C-A51B-B439BC17ED4C}"/>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5" name="Espaço Reservado para Rodapé 4">
            <a:extLst>
              <a:ext uri="{FF2B5EF4-FFF2-40B4-BE49-F238E27FC236}">
                <a16:creationId xmlns:a16="http://schemas.microsoft.com/office/drawing/2014/main" id="{1514C951-E42E-1694-020E-D7AC2D97F5D6}"/>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B4FCB9AC-024F-5636-EA64-0BEFBDD88F15}"/>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369762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A1D36-ECFF-862F-3F3C-05D7DEA6063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CCCAC96-5251-9B3F-D1EC-2EAA771C7C6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1217950-DBB7-A85C-8158-699DE7AE281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1516A66-A281-6544-C433-03661D26C53A}"/>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6" name="Espaço Reservado para Rodapé 5">
            <a:extLst>
              <a:ext uri="{FF2B5EF4-FFF2-40B4-BE49-F238E27FC236}">
                <a16:creationId xmlns:a16="http://schemas.microsoft.com/office/drawing/2014/main" id="{A24E6943-5A51-C571-4419-05E1E694D2CE}"/>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923A3994-3284-C065-A05F-D8E3DD4A647E}"/>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316147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49ADF-2BE4-B70C-6B9B-AD420D01923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8BCE02C-36AD-5642-E27D-20667F6D41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E024ADC-0ADC-3A51-2677-173F7D5C8FB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115CEAD-626C-D1DC-1515-48554EAB4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AA6F4C0-52EB-4C7D-759D-E8C4EEE684A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36A41C0-0349-6824-61AA-608E480BE2E5}"/>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8" name="Espaço Reservado para Rodapé 7">
            <a:extLst>
              <a:ext uri="{FF2B5EF4-FFF2-40B4-BE49-F238E27FC236}">
                <a16:creationId xmlns:a16="http://schemas.microsoft.com/office/drawing/2014/main" id="{470265E9-D00D-19E0-6916-D051C6B0D4AD}"/>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75B2CA16-9F84-F32A-8290-5C33C11ACD2C}"/>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155627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4F5987-9818-0BE1-AA24-A1B436A2C9B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7964A2D-D5F1-F9CD-545D-656A3FF7DACD}"/>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4" name="Espaço Reservado para Rodapé 3">
            <a:extLst>
              <a:ext uri="{FF2B5EF4-FFF2-40B4-BE49-F238E27FC236}">
                <a16:creationId xmlns:a16="http://schemas.microsoft.com/office/drawing/2014/main" id="{D5F8C179-091B-0AC1-2069-777BC02969B4}"/>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EC9C7618-CC6C-EFC4-0B2B-D1CC46184F24}"/>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402001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F9259CD-467C-78C6-BBD0-7FAC52DB6A2E}"/>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3" name="Espaço Reservado para Rodapé 2">
            <a:extLst>
              <a:ext uri="{FF2B5EF4-FFF2-40B4-BE49-F238E27FC236}">
                <a16:creationId xmlns:a16="http://schemas.microsoft.com/office/drawing/2014/main" id="{57F593EB-DF6F-C64B-F4D4-99222A58205F}"/>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D1C52BB1-037B-DF30-AD29-19FF3D7510D4}"/>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209307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9AA1F-6856-BF20-BEE2-E6A13B237BE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4B05CA7-BD45-FDE9-0C8D-E4A7B844A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6449CD0-C69D-967B-630F-07EAB9BBB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FDEC0D4-FF27-ED61-4DCC-54EBCF3B322D}"/>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6" name="Espaço Reservado para Rodapé 5">
            <a:extLst>
              <a:ext uri="{FF2B5EF4-FFF2-40B4-BE49-F238E27FC236}">
                <a16:creationId xmlns:a16="http://schemas.microsoft.com/office/drawing/2014/main" id="{1A2C310B-6896-E621-6D90-45D184A3B137}"/>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06D78CAE-086A-C021-57D7-E9FC3F0E0D2F}"/>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309264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06B9F8-9D3E-EEA0-9EA3-5E13ECEE31C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B9DD87C-04BD-B7C1-5832-E4E2B6CC5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21BAF70-05BD-4FB4-A27F-A47A8F914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0CC2AAC-4A79-CDED-3AE5-4F933722CDA4}"/>
              </a:ext>
            </a:extLst>
          </p:cNvPr>
          <p:cNvSpPr>
            <a:spLocks noGrp="1"/>
          </p:cNvSpPr>
          <p:nvPr>
            <p:ph type="dt" sz="half" idx="10"/>
          </p:nvPr>
        </p:nvSpPr>
        <p:spPr/>
        <p:txBody>
          <a:bodyPr/>
          <a:lstStyle/>
          <a:p>
            <a:fld id="{D2F99B49-5200-452C-A552-33CE375CFBCD}" type="datetimeFigureOut">
              <a:rPr lang="en-US" smtClean="0"/>
              <a:t>10/6/2025</a:t>
            </a:fld>
            <a:endParaRPr lang="en-US"/>
          </a:p>
        </p:txBody>
      </p:sp>
      <p:sp>
        <p:nvSpPr>
          <p:cNvPr id="6" name="Espaço Reservado para Rodapé 5">
            <a:extLst>
              <a:ext uri="{FF2B5EF4-FFF2-40B4-BE49-F238E27FC236}">
                <a16:creationId xmlns:a16="http://schemas.microsoft.com/office/drawing/2014/main" id="{73B75FE1-3D2E-F1FD-F33B-BC51489A3176}"/>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B3AF8A33-2EA1-6286-9DF0-90167AE875F4}"/>
              </a:ext>
            </a:extLst>
          </p:cNvPr>
          <p:cNvSpPr>
            <a:spLocks noGrp="1"/>
          </p:cNvSpPr>
          <p:nvPr>
            <p:ph type="sldNum" sz="quarter" idx="12"/>
          </p:nvPr>
        </p:nvSpPr>
        <p:spPr/>
        <p:txBody>
          <a:bodyPr/>
          <a:lstStyle/>
          <a:p>
            <a:fld id="{5DFF066A-F1F9-4367-BC03-35E778902339}" type="slidenum">
              <a:rPr lang="en-US" smtClean="0"/>
              <a:t>‹nº›</a:t>
            </a:fld>
            <a:endParaRPr lang="en-US"/>
          </a:p>
        </p:txBody>
      </p:sp>
    </p:spTree>
    <p:extLst>
      <p:ext uri="{BB962C8B-B14F-4D97-AF65-F5344CB8AC3E}">
        <p14:creationId xmlns:p14="http://schemas.microsoft.com/office/powerpoint/2010/main" val="170753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EE7CB0C-FAB4-AD94-B9B4-4009E26113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1D9872A-7112-DABA-584D-678AB12F4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F558D66-F2EB-6A47-37EE-B13FE578AC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F99B49-5200-452C-A552-33CE375CFBCD}" type="datetimeFigureOut">
              <a:rPr lang="en-US" smtClean="0"/>
              <a:t>10/6/2025</a:t>
            </a:fld>
            <a:endParaRPr lang="en-US"/>
          </a:p>
        </p:txBody>
      </p:sp>
      <p:sp>
        <p:nvSpPr>
          <p:cNvPr id="5" name="Espaço Reservado para Rodapé 4">
            <a:extLst>
              <a:ext uri="{FF2B5EF4-FFF2-40B4-BE49-F238E27FC236}">
                <a16:creationId xmlns:a16="http://schemas.microsoft.com/office/drawing/2014/main" id="{9332D049-ABD9-9F97-EF94-54647C893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Espaço Reservado para Número de Slide 5">
            <a:extLst>
              <a:ext uri="{FF2B5EF4-FFF2-40B4-BE49-F238E27FC236}">
                <a16:creationId xmlns:a16="http://schemas.microsoft.com/office/drawing/2014/main" id="{1066A9F2-CCA6-DB9B-9EB6-A632CF84F3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FF066A-F1F9-4367-BC03-35E778902339}" type="slidenum">
              <a:rPr lang="en-US" smtClean="0"/>
              <a:t>‹nº›</a:t>
            </a:fld>
            <a:endParaRPr lang="en-US"/>
          </a:p>
        </p:txBody>
      </p:sp>
    </p:spTree>
    <p:extLst>
      <p:ext uri="{BB962C8B-B14F-4D97-AF65-F5344CB8AC3E}">
        <p14:creationId xmlns:p14="http://schemas.microsoft.com/office/powerpoint/2010/main" val="3347988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lmg.gov.br/consulte/legislacao/completa/completa.html?num=49070&amp;ano=2025&amp;tipo=DE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bcb.gov.br/meubc/calculadoradocidadao"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receita.fazenda.gov.b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receita.fazenda.gov.b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lmg.gov.br/consulte/legislacao/completa/completa.html?num=46830&amp;ano=2015&amp;tipo=DEC"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43752" y="4700466"/>
            <a:ext cx="6827131" cy="1365331"/>
          </a:xfrm>
          <a:prstGeom prst="rect">
            <a:avLst/>
          </a:prstGeom>
        </p:spPr>
        <p:txBody>
          <a:bodyPr vert="horz" wrap="square" lIns="0" tIns="11007"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00"/>
              </a:solidFill>
              <a:effectLst/>
              <a:uLnTx/>
              <a:uFillTx/>
              <a:latin typeface="Arial Rounded MT Bold"/>
              <a:ea typeface="Calibri Light"/>
              <a:cs typeface="Calibri Light"/>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ova" panose="020B0504020202020204" pitchFamily="34" charset="0"/>
                <a:ea typeface="Calibri Light"/>
                <a:cs typeface="Calibri Light"/>
              </a:rPr>
              <a:t>Diretoria de Ciência, Tecnologia e Inovação – DCTI</a:t>
            </a:r>
          </a:p>
          <a:p>
            <a:pPr marL="0" marR="0" lvl="0" indent="0" algn="ctr" defTabSz="914400" rtl="0" eaLnBrk="1" fontAlgn="auto" latinLnBrk="0" hangingPunct="1">
              <a:lnSpc>
                <a:spcPct val="100000"/>
              </a:lnSpc>
              <a:spcBef>
                <a:spcPts val="1200"/>
              </a:spcBef>
              <a:spcAft>
                <a:spcPts val="0"/>
              </a:spcAft>
              <a:buClrTx/>
              <a:buSzTx/>
              <a:buFontTx/>
              <a:buNone/>
              <a:tabLst/>
              <a:defRPr/>
            </a:pPr>
            <a:r>
              <a:rPr lang="en-US" b="1" dirty="0" err="1">
                <a:solidFill>
                  <a:prstClr val="black"/>
                </a:solidFill>
                <a:latin typeface="Arial Nova" panose="020B0504020202020204" pitchFamily="34" charset="0"/>
                <a:ea typeface="Calibri Light"/>
                <a:cs typeface="Calibri Light"/>
              </a:rPr>
              <a:t>Gerência</a:t>
            </a:r>
            <a:r>
              <a:rPr lang="en-US" b="1" dirty="0">
                <a:solidFill>
                  <a:prstClr val="black"/>
                </a:solidFill>
                <a:latin typeface="Arial Nova" panose="020B0504020202020204" pitchFamily="34" charset="0"/>
                <a:ea typeface="Calibri Light"/>
                <a:cs typeface="Calibri Light"/>
              </a:rPr>
              <a:t> de </a:t>
            </a:r>
            <a:r>
              <a:rPr lang="en-US" b="1" dirty="0" err="1">
                <a:solidFill>
                  <a:prstClr val="black"/>
                </a:solidFill>
                <a:latin typeface="Arial Nova" panose="020B0504020202020204" pitchFamily="34" charset="0"/>
                <a:ea typeface="Calibri Light"/>
                <a:cs typeface="Calibri Light"/>
              </a:rPr>
              <a:t>Monitoramento</a:t>
            </a:r>
            <a:r>
              <a:rPr lang="en-US" b="1" dirty="0">
                <a:solidFill>
                  <a:prstClr val="black"/>
                </a:solidFill>
                <a:latin typeface="Arial Nova" panose="020B0504020202020204" pitchFamily="34" charset="0"/>
                <a:ea typeface="Calibri Light"/>
                <a:cs typeface="Calibri Light"/>
              </a:rPr>
              <a:t> e </a:t>
            </a:r>
            <a:r>
              <a:rPr lang="en-US" b="1" dirty="0" err="1">
                <a:solidFill>
                  <a:prstClr val="black"/>
                </a:solidFill>
                <a:latin typeface="Arial Nova" panose="020B0504020202020204" pitchFamily="34" charset="0"/>
                <a:ea typeface="Calibri Light"/>
                <a:cs typeface="Calibri Light"/>
              </a:rPr>
              <a:t>Avaliação</a:t>
            </a:r>
            <a:r>
              <a:rPr lang="en-US" b="1" dirty="0">
                <a:solidFill>
                  <a:prstClr val="black"/>
                </a:solidFill>
                <a:latin typeface="Arial Nova" panose="020B0504020202020204" pitchFamily="34" charset="0"/>
                <a:ea typeface="Calibri Light"/>
                <a:cs typeface="Calibri Light"/>
              </a:rPr>
              <a:t> de </a:t>
            </a:r>
            <a:r>
              <a:rPr lang="en-US" b="1" dirty="0" err="1">
                <a:solidFill>
                  <a:prstClr val="black"/>
                </a:solidFill>
                <a:latin typeface="Arial Nova" panose="020B0504020202020204" pitchFamily="34" charset="0"/>
                <a:ea typeface="Calibri Light"/>
                <a:cs typeface="Calibri Light"/>
              </a:rPr>
              <a:t>Resultados</a:t>
            </a:r>
            <a:r>
              <a:rPr lang="en-US" b="1" dirty="0">
                <a:solidFill>
                  <a:prstClr val="black"/>
                </a:solidFill>
                <a:latin typeface="Arial Nova" panose="020B0504020202020204" pitchFamily="34" charset="0"/>
                <a:ea typeface="Calibri Light"/>
                <a:cs typeface="Calibri Light"/>
              </a:rPr>
              <a:t>-GMR</a:t>
            </a:r>
            <a:endParaRPr kumimoji="0" lang="en-IN" sz="1600" b="1" i="0" u="none" strike="noStrike" kern="1200" cap="none" spc="0" normalizeH="0" baseline="0" noProof="0" dirty="0">
              <a:ln>
                <a:noFill/>
              </a:ln>
              <a:solidFill>
                <a:prstClr val="black"/>
              </a:solidFill>
              <a:effectLst/>
              <a:uLnTx/>
              <a:uFillTx/>
              <a:latin typeface="Arial Nova" panose="020B0504020202020204" pitchFamily="34" charset="0"/>
              <a:ea typeface="Calibri Light"/>
              <a:cs typeface="Calibri Light"/>
            </a:endParaRPr>
          </a:p>
        </p:txBody>
      </p:sp>
      <p:pic>
        <p:nvPicPr>
          <p:cNvPr id="20" name="Imagem 19" descr="Logotipo, nome da empresa&#10;&#10;Descrição gerada automaticamente">
            <a:extLst>
              <a:ext uri="{FF2B5EF4-FFF2-40B4-BE49-F238E27FC236}">
                <a16:creationId xmlns:a16="http://schemas.microsoft.com/office/drawing/2014/main" id="{ADF3BCDF-5478-6962-D95E-B96C847BA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47" y="87937"/>
            <a:ext cx="1408292" cy="1144625"/>
          </a:xfrm>
          <a:prstGeom prst="rect">
            <a:avLst/>
          </a:prstGeom>
        </p:spPr>
      </p:pic>
      <p:pic>
        <p:nvPicPr>
          <p:cNvPr id="22" name="Imagem 21" descr="Edifício de tijolos&#10;&#10;Descrição gerada automaticamente com confiança baixa">
            <a:extLst>
              <a:ext uri="{FF2B5EF4-FFF2-40B4-BE49-F238E27FC236}">
                <a16:creationId xmlns:a16="http://schemas.microsoft.com/office/drawing/2014/main" id="{5C3CB97A-44BA-7580-CADE-AB1CA5584837}"/>
              </a:ext>
            </a:extLst>
          </p:cNvPr>
          <p:cNvPicPr>
            <a:picLocks noChangeAspect="1"/>
          </p:cNvPicPr>
          <p:nvPr/>
        </p:nvPicPr>
        <p:blipFill rotWithShape="1">
          <a:blip r:embed="rId4">
            <a:extLst>
              <a:ext uri="{28A0092B-C50C-407E-A947-70E740481C1C}">
                <a14:useLocalDpi xmlns:a14="http://schemas.microsoft.com/office/drawing/2010/main" val="0"/>
              </a:ext>
            </a:extLst>
          </a:blip>
          <a:srcRect l="14344" r="36364"/>
          <a:stretch/>
        </p:blipFill>
        <p:spPr>
          <a:xfrm>
            <a:off x="7121440" y="0"/>
            <a:ext cx="5070560" cy="6858000"/>
          </a:xfrm>
          <a:prstGeom prst="rect">
            <a:avLst/>
          </a:prstGeom>
        </p:spPr>
      </p:pic>
      <p:sp>
        <p:nvSpPr>
          <p:cNvPr id="23" name="Retângulo 22">
            <a:extLst>
              <a:ext uri="{FF2B5EF4-FFF2-40B4-BE49-F238E27FC236}">
                <a16:creationId xmlns:a16="http://schemas.microsoft.com/office/drawing/2014/main" id="{A2DF1F21-50EF-2315-5A8C-38BC690534F4}"/>
              </a:ext>
            </a:extLst>
          </p:cNvPr>
          <p:cNvSpPr/>
          <p:nvPr/>
        </p:nvSpPr>
        <p:spPr>
          <a:xfrm>
            <a:off x="7000240" y="0"/>
            <a:ext cx="121200" cy="6858000"/>
          </a:xfrm>
          <a:prstGeom prst="rect">
            <a:avLst/>
          </a:prstGeom>
          <a:solidFill>
            <a:srgbClr val="006BAD"/>
          </a:solidFill>
          <a:ln>
            <a:solidFill>
              <a:srgbClr val="006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2655B5EC-27F0-1176-BEFF-543A0368AF1B}"/>
              </a:ext>
            </a:extLst>
          </p:cNvPr>
          <p:cNvSpPr txBox="1"/>
          <p:nvPr/>
        </p:nvSpPr>
        <p:spPr>
          <a:xfrm>
            <a:off x="1664139" y="6431509"/>
            <a:ext cx="3657600"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Arial"/>
              </a:rPr>
              <a:t>Julho/2025</a:t>
            </a:r>
            <a:endParaRPr kumimoji="0" lang="pt-BR" sz="16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a:cs typeface="Arial"/>
            </a:endParaRPr>
          </a:p>
        </p:txBody>
      </p:sp>
      <p:sp>
        <p:nvSpPr>
          <p:cNvPr id="3" name="CaixaDeTexto 2">
            <a:extLst>
              <a:ext uri="{FF2B5EF4-FFF2-40B4-BE49-F238E27FC236}">
                <a16:creationId xmlns:a16="http://schemas.microsoft.com/office/drawing/2014/main" id="{E51A2594-9CBE-39EA-6F9A-35AD7CD0135A}"/>
              </a:ext>
            </a:extLst>
          </p:cNvPr>
          <p:cNvSpPr txBox="1"/>
          <p:nvPr/>
        </p:nvSpPr>
        <p:spPr>
          <a:xfrm>
            <a:off x="386116" y="2635489"/>
            <a:ext cx="61804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Aptos Display" panose="02110004020202020204"/>
                <a:ea typeface="+mn-ea"/>
                <a:cs typeface="+mn-cs"/>
              </a:rPr>
              <a:t>DIÁLOGO COM AS FUNDAÇÕES DE APOIO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F89E4A8-9C9B-7AEB-5FE0-43E423102689}"/>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D3084BBF-53C0-CF7E-F4FD-7AC9DF7382D3}"/>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18CE24CA-E515-BE4A-6EF8-F82FC2DEA7F5}"/>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90 Monitoramento das parcerias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03145969-69E9-4D9B-82F5-6D27B968397B}"/>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FFD7AB83-A458-C189-201B-86719D53E656}"/>
              </a:ext>
            </a:extLst>
          </p:cNvPr>
          <p:cNvGraphicFramePr>
            <a:graphicFrameLocks noGrp="1"/>
          </p:cNvGraphicFramePr>
          <p:nvPr>
            <p:extLst>
              <p:ext uri="{D42A27DB-BD31-4B8C-83A1-F6EECF244321}">
                <p14:modId xmlns:p14="http://schemas.microsoft.com/office/powerpoint/2010/main" val="2709899504"/>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400" kern="1200" dirty="0">
                          <a:solidFill>
                            <a:schemeClr val="tx1"/>
                          </a:solidFill>
                          <a:effectLst/>
                          <a:latin typeface="+mn-lt"/>
                          <a:ea typeface="+mn-ea"/>
                          <a:cs typeface="+mn-cs"/>
                        </a:rPr>
                        <a:t>§ 5º – Para possibilitar o monitoramento e a avaliação, a parte convenente ou financiada ou outorgada deverá apresentar ao órgão ou entidade estadual, periodicamente, relatório de monitoramento, no prazo fixado no instrumento jurídico, informando o andamento da execução física do objeto.</a:t>
                      </a:r>
                    </a:p>
                    <a:p>
                      <a:pPr algn="just"/>
                      <a:endParaRPr lang="pt-BR" sz="2400" dirty="0"/>
                    </a:p>
                  </a:txBody>
                  <a:tcPr/>
                </a:tc>
                <a:tc>
                  <a:txBody>
                    <a:bodyPr/>
                    <a:lstStyle/>
                    <a:p>
                      <a:pPr algn="just"/>
                      <a:r>
                        <a:rPr lang="pt-BR" sz="2400" kern="1200" dirty="0">
                          <a:solidFill>
                            <a:schemeClr val="tx1"/>
                          </a:solidFill>
                          <a:effectLst/>
                          <a:latin typeface="+mn-lt"/>
                          <a:ea typeface="+mn-ea"/>
                          <a:cs typeface="+mn-cs"/>
                        </a:rPr>
                        <a:t>§ 5º – Para possibilitar o monitoramento e a avaliação, a parte convenente, financiada, ou outorgada, </a:t>
                      </a:r>
                      <a:r>
                        <a:rPr lang="pt-BR" sz="2400" u="sng" kern="1200" dirty="0">
                          <a:solidFill>
                            <a:schemeClr val="tx1"/>
                          </a:solidFill>
                          <a:effectLst/>
                          <a:latin typeface="+mn-lt"/>
                          <a:ea typeface="+mn-ea"/>
                          <a:cs typeface="+mn-cs"/>
                        </a:rPr>
                        <a:t>deverá apresentar ao órgão ou à entidade estadual o relatório de monitoramento de metas, no prazo fixado no instrumento jurídico, informando o andamento da execução física do objeto</a:t>
                      </a:r>
                      <a:r>
                        <a:rPr lang="pt-BR" sz="2400" kern="1200" dirty="0">
                          <a:solidFill>
                            <a:schemeClr val="tx1"/>
                          </a:solidFill>
                          <a:effectLst/>
                          <a:latin typeface="+mn-lt"/>
                          <a:ea typeface="+mn-ea"/>
                          <a:cs typeface="+mn-cs"/>
                        </a:rPr>
                        <a:t>.</a:t>
                      </a: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2328071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8605-320B-FB27-0A4C-C4DBAC9CAC03}"/>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3AE16E8F-61C9-EF85-0CE1-E60DAF4A46D0}"/>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D4808AD6-9983-3392-1D31-C289FB875258}"/>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96  Prazos de </a:t>
            </a:r>
            <a:r>
              <a:rPr lang="pt-BR" dirty="0" err="1">
                <a:solidFill>
                  <a:schemeClr val="bg1"/>
                </a:solidFill>
              </a:rPr>
              <a:t>PC´s</a:t>
            </a:r>
            <a:r>
              <a:rPr lang="pt-BR" dirty="0">
                <a:solidFill>
                  <a:schemeClr val="bg1"/>
                </a:solidFill>
              </a:rPr>
              <a:t> e regras de PC parcial </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CE107C39-8ADA-7DFB-EEE1-AA7AEF0E163E}"/>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0BEBDAC6-BEA1-73E7-A2B5-484DA68CA3EA}"/>
              </a:ext>
            </a:extLst>
          </p:cNvPr>
          <p:cNvGraphicFramePr>
            <a:graphicFrameLocks noGrp="1"/>
          </p:cNvGraphicFramePr>
          <p:nvPr>
            <p:extLst>
              <p:ext uri="{D42A27DB-BD31-4B8C-83A1-F6EECF244321}">
                <p14:modId xmlns:p14="http://schemas.microsoft.com/office/powerpoint/2010/main" val="312354107"/>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pPr algn="just"/>
                      <a:endParaRPr lang="pt-BR" sz="2000" dirty="0"/>
                    </a:p>
                  </a:txBody>
                  <a:tcPr/>
                </a:tc>
                <a:tc>
                  <a:txBody>
                    <a:bodyPr/>
                    <a:lstStyle/>
                    <a:p>
                      <a:pPr algn="just"/>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000" kern="1200" dirty="0">
                          <a:solidFill>
                            <a:schemeClr val="tx1"/>
                          </a:solidFill>
                          <a:effectLst/>
                          <a:latin typeface="+mn-lt"/>
                          <a:ea typeface="+mn-ea"/>
                          <a:cs typeface="+mn-cs"/>
                        </a:rPr>
                        <a:t>Art. 96 – As prestações de contas devem ser enviadas no prazo máximo de sessenta dias após o término da vigência da parceria e pode ser estipulado prazo inferior no instrumento jurídico pactuado.</a:t>
                      </a:r>
                    </a:p>
                    <a:p>
                      <a:pPr algn="just"/>
                      <a:endParaRPr lang="pt-BR" sz="2000" kern="1200" dirty="0">
                        <a:solidFill>
                          <a:schemeClr val="tx1"/>
                        </a:solidFill>
                        <a:effectLst/>
                        <a:latin typeface="+mn-lt"/>
                        <a:ea typeface="+mn-ea"/>
                        <a:cs typeface="+mn-cs"/>
                      </a:endParaRPr>
                    </a:p>
                    <a:p>
                      <a:pPr algn="just"/>
                      <a:r>
                        <a:rPr lang="pt-BR" sz="2000" kern="1200" dirty="0">
                          <a:solidFill>
                            <a:schemeClr val="tx1"/>
                          </a:solidFill>
                          <a:effectLst/>
                          <a:latin typeface="+mn-lt"/>
                          <a:ea typeface="+mn-ea"/>
                          <a:cs typeface="+mn-cs"/>
                        </a:rPr>
                        <a:t>Parágrafo único – A administração pública convenente ou outorgante deverá estipular faixas de valores mais expressivos em que a prestação de contas parcial será exigida, conforme regulamento interno e previsão no instrumento jurídico firmado.</a:t>
                      </a:r>
                    </a:p>
                    <a:p>
                      <a:pPr algn="just"/>
                      <a:endParaRPr lang="pt-BR" sz="2000" dirty="0"/>
                    </a:p>
                  </a:txBody>
                  <a:tcPr/>
                </a:tc>
                <a:tc>
                  <a:txBody>
                    <a:bodyPr/>
                    <a:lstStyle/>
                    <a:p>
                      <a:pPr algn="just"/>
                      <a:r>
                        <a:rPr lang="pt-BR" sz="2000" kern="1200" dirty="0">
                          <a:solidFill>
                            <a:schemeClr val="tx1"/>
                          </a:solidFill>
                          <a:effectLst/>
                          <a:latin typeface="+mn-lt"/>
                          <a:ea typeface="+mn-ea"/>
                          <a:cs typeface="+mn-cs"/>
                        </a:rPr>
                        <a:t>Art. 96 – As prestações de contas deverão ser enviadas no prazo máximo de sessenta dias após o término da vigência da parceria.</a:t>
                      </a:r>
                    </a:p>
                    <a:p>
                      <a:pPr algn="just"/>
                      <a:r>
                        <a:rPr lang="pt-BR" sz="2000" kern="1200" dirty="0">
                          <a:solidFill>
                            <a:schemeClr val="tx1"/>
                          </a:solidFill>
                          <a:effectLst/>
                          <a:latin typeface="+mn-lt"/>
                          <a:ea typeface="+mn-ea"/>
                          <a:cs typeface="+mn-cs"/>
                        </a:rPr>
                        <a:t>§ 1º – Poderá ser estipulado prazo inferior no instrumento jurídico pactuado, diferentemente do previsto no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a critério do órgão concedente, financiador ou outorgante.</a:t>
                      </a:r>
                    </a:p>
                    <a:p>
                      <a:pPr algn="just"/>
                      <a:r>
                        <a:rPr lang="pt-BR" sz="2000" kern="1200" dirty="0">
                          <a:solidFill>
                            <a:schemeClr val="tx1"/>
                          </a:solidFill>
                          <a:effectLst/>
                          <a:latin typeface="+mn-lt"/>
                          <a:ea typeface="+mn-ea"/>
                          <a:cs typeface="+mn-cs"/>
                        </a:rPr>
                        <a:t>§ 2º </a:t>
                      </a:r>
                      <a:r>
                        <a:rPr lang="pt-BR" sz="2000" u="sng" kern="1200" dirty="0">
                          <a:solidFill>
                            <a:schemeClr val="tx1"/>
                          </a:solidFill>
                          <a:effectLst/>
                          <a:latin typeface="+mn-lt"/>
                          <a:ea typeface="+mn-ea"/>
                          <a:cs typeface="+mn-cs"/>
                        </a:rPr>
                        <a:t>– O órgão concedente, financiador ou outorgante deverá estipular faixas de valores e riscos de prejuízo na execução do objeto para os projetos em que a prestação de contas financeira parcial será exigida, conforme seu regulamento e previsão no instrumento jurídico firmado.</a:t>
                      </a: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2878460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3DF41-33D1-EA1F-4B44-E69D00FB103F}"/>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B7919F7C-BDEA-B251-26F6-D25FFFCC600F}"/>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F6D010AB-302B-D078-FCC1-93A42974533C}"/>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96  Prazos de </a:t>
            </a:r>
            <a:r>
              <a:rPr lang="pt-BR" dirty="0" err="1">
                <a:solidFill>
                  <a:schemeClr val="bg1"/>
                </a:solidFill>
              </a:rPr>
              <a:t>PC´s</a:t>
            </a:r>
            <a:r>
              <a:rPr lang="pt-BR" dirty="0">
                <a:solidFill>
                  <a:schemeClr val="bg1"/>
                </a:solidFill>
              </a:rPr>
              <a:t> e regras de PC parcial </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15398165-3587-94F0-944D-80CDA22F6B9B}"/>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B4D80A1E-E73B-57E5-D9DF-E97B2A0E3FB3}"/>
              </a:ext>
            </a:extLst>
          </p:cNvPr>
          <p:cNvGraphicFramePr>
            <a:graphicFrameLocks noGrp="1"/>
          </p:cNvGraphicFramePr>
          <p:nvPr>
            <p:extLst>
              <p:ext uri="{D42A27DB-BD31-4B8C-83A1-F6EECF244321}">
                <p14:modId xmlns:p14="http://schemas.microsoft.com/office/powerpoint/2010/main" val="2742564989"/>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400" kern="1200" dirty="0">
                          <a:solidFill>
                            <a:schemeClr val="tx1"/>
                          </a:solidFill>
                          <a:effectLst/>
                          <a:latin typeface="+mn-lt"/>
                          <a:ea typeface="+mn-ea"/>
                          <a:cs typeface="+mn-cs"/>
                        </a:rPr>
                        <a:t>Art. 96 – As prestações de contas devem ser enviadas no prazo máximo de sessenta dias após o término da vigência da parceria e pode ser estipulado prazo inferior no instrumento jurídico pactuado.</a:t>
                      </a:r>
                    </a:p>
                    <a:p>
                      <a:pPr algn="just"/>
                      <a:r>
                        <a:rPr lang="pt-BR" sz="2400" kern="1200" dirty="0">
                          <a:solidFill>
                            <a:schemeClr val="tx1"/>
                          </a:solidFill>
                          <a:effectLst/>
                          <a:latin typeface="+mn-lt"/>
                          <a:ea typeface="+mn-ea"/>
                          <a:cs typeface="+mn-cs"/>
                        </a:rPr>
                        <a:t>Parágrafo único – A administração pública convenente ou outorgante deverá estipular faixas de valores mais expressivos em que a prestação de contas parcial será exigida, conforme regulamento interno e previsão no instrumento jurídico firmado.</a:t>
                      </a:r>
                    </a:p>
                    <a:p>
                      <a:pPr algn="just"/>
                      <a:endParaRPr lang="pt-BR" sz="2400" dirty="0"/>
                    </a:p>
                  </a:txBody>
                  <a:tcPr/>
                </a:tc>
                <a:tc>
                  <a:txBody>
                    <a:bodyPr/>
                    <a:lstStyle/>
                    <a:p>
                      <a:pPr algn="just"/>
                      <a:endParaRPr lang="pt-BR" sz="2400" kern="1200" dirty="0">
                        <a:solidFill>
                          <a:schemeClr val="tx1"/>
                        </a:solidFill>
                        <a:effectLst/>
                        <a:latin typeface="+mn-lt"/>
                        <a:ea typeface="+mn-ea"/>
                        <a:cs typeface="+mn-cs"/>
                      </a:endParaRPr>
                    </a:p>
                    <a:p>
                      <a:pPr algn="just"/>
                      <a:r>
                        <a:rPr lang="pt-BR" sz="2400" kern="1200" dirty="0">
                          <a:solidFill>
                            <a:schemeClr val="tx1"/>
                          </a:solidFill>
                          <a:effectLst/>
                          <a:latin typeface="+mn-lt"/>
                          <a:ea typeface="+mn-ea"/>
                          <a:cs typeface="+mn-cs"/>
                        </a:rPr>
                        <a:t>§ 3º – Na hipótese de não envio da prestação de contas financeira parcial de que trata o § 2º, e do relatório de monitoramento de metas de que trata o art. 90, o órgão concedente, </a:t>
                      </a:r>
                      <a:r>
                        <a:rPr lang="pt-BR" sz="2400" u="sng" kern="1200" dirty="0">
                          <a:solidFill>
                            <a:schemeClr val="tx1"/>
                          </a:solidFill>
                          <a:effectLst/>
                          <a:latin typeface="+mn-lt"/>
                          <a:ea typeface="+mn-ea"/>
                          <a:cs typeface="+mn-cs"/>
                        </a:rPr>
                        <a:t>financiador ou outorgante suspenderá a liberação dos recursos até o envio da respectiva documentação.</a:t>
                      </a: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2441242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D421-45AF-C592-663E-CEE0EC89D017}"/>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60B743B7-6FD0-5101-55FB-ACCB07A774E5}"/>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55880630-6246-39BA-4089-3055CE002154}"/>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97  Análise PC financeira por amostragem</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A9C95C2A-07D4-0FEF-00B9-489CB134A464}"/>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AE9268C3-A5F8-C404-1580-5EC1A3BDAFC1}"/>
              </a:ext>
            </a:extLst>
          </p:cNvPr>
          <p:cNvGraphicFramePr>
            <a:graphicFrameLocks noGrp="1"/>
          </p:cNvGraphicFramePr>
          <p:nvPr>
            <p:extLst>
              <p:ext uri="{D42A27DB-BD31-4B8C-83A1-F6EECF244321}">
                <p14:modId xmlns:p14="http://schemas.microsoft.com/office/powerpoint/2010/main" val="4089164085"/>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400" kern="1200" dirty="0">
                          <a:solidFill>
                            <a:schemeClr val="tx1"/>
                          </a:solidFill>
                          <a:effectLst/>
                          <a:latin typeface="+mn-lt"/>
                          <a:ea typeface="+mn-ea"/>
                          <a:cs typeface="+mn-cs"/>
                        </a:rPr>
                        <a:t>Art. 97 – A prestação de contas simplificada prevista no </a:t>
                      </a:r>
                      <a:r>
                        <a:rPr lang="pt-BR" sz="2400" i="1" kern="1200" dirty="0">
                          <a:solidFill>
                            <a:schemeClr val="tx1"/>
                          </a:solidFill>
                          <a:effectLst/>
                          <a:latin typeface="+mn-lt"/>
                          <a:ea typeface="+mn-ea"/>
                          <a:cs typeface="+mn-cs"/>
                        </a:rPr>
                        <a:t>caput</a:t>
                      </a:r>
                      <a:r>
                        <a:rPr lang="pt-BR" sz="2400" kern="1200" dirty="0">
                          <a:solidFill>
                            <a:schemeClr val="tx1"/>
                          </a:solidFill>
                          <a:effectLst/>
                          <a:latin typeface="+mn-lt"/>
                          <a:ea typeface="+mn-ea"/>
                          <a:cs typeface="+mn-cs"/>
                        </a:rPr>
                        <a:t> do art. 92 será composta pelos seguintes documentos:</a:t>
                      </a:r>
                    </a:p>
                    <a:p>
                      <a:pPr algn="just"/>
                      <a:r>
                        <a:rPr lang="pt-BR" sz="2400" kern="1200" dirty="0">
                          <a:solidFill>
                            <a:schemeClr val="tx1"/>
                          </a:solidFill>
                          <a:effectLst/>
                          <a:latin typeface="+mn-lt"/>
                          <a:ea typeface="+mn-ea"/>
                          <a:cs typeface="+mn-cs"/>
                        </a:rPr>
                        <a:t>I – relatório técnico-científico, com a finalidade de demonstrar a execução do objeto proposto na parceria;</a:t>
                      </a:r>
                    </a:p>
                    <a:p>
                      <a:pPr algn="just"/>
                      <a:r>
                        <a:rPr lang="pt-BR" sz="2400" kern="1200" dirty="0">
                          <a:solidFill>
                            <a:schemeClr val="tx1"/>
                          </a:solidFill>
                          <a:effectLst/>
                          <a:latin typeface="+mn-lt"/>
                          <a:ea typeface="+mn-ea"/>
                          <a:cs typeface="+mn-cs"/>
                        </a:rPr>
                        <a:t>II – relatório de informações básicas sobre a aplicação dos recursos da parceria.</a:t>
                      </a:r>
                    </a:p>
                    <a:p>
                      <a:pPr algn="just"/>
                      <a:endParaRPr lang="pt-BR" sz="2400" dirty="0"/>
                    </a:p>
                  </a:txBody>
                  <a:tcPr/>
                </a:tc>
                <a:tc>
                  <a:txBody>
                    <a:bodyPr/>
                    <a:lstStyle/>
                    <a:p>
                      <a:pPr algn="just"/>
                      <a:r>
                        <a:rPr lang="pt-BR" sz="2400" kern="1200" dirty="0">
                          <a:solidFill>
                            <a:schemeClr val="tx1"/>
                          </a:solidFill>
                          <a:effectLst/>
                          <a:latin typeface="+mn-lt"/>
                          <a:ea typeface="+mn-ea"/>
                          <a:cs typeface="+mn-cs"/>
                        </a:rPr>
                        <a:t>Art. 97 – A prestação de contas simplificada prevista no art. 92 será composta pelos seguintes documentos:</a:t>
                      </a:r>
                    </a:p>
                    <a:p>
                      <a:pPr algn="just"/>
                      <a:r>
                        <a:rPr lang="pt-BR" sz="2400" kern="1200" dirty="0">
                          <a:solidFill>
                            <a:schemeClr val="tx1"/>
                          </a:solidFill>
                          <a:effectLst/>
                          <a:latin typeface="+mn-lt"/>
                          <a:ea typeface="+mn-ea"/>
                          <a:cs typeface="+mn-cs"/>
                        </a:rPr>
                        <a:t>I – relatório técnico-científico, com a finalidade de demonstrar a execução do objeto proposto na parceria;</a:t>
                      </a:r>
                    </a:p>
                    <a:p>
                      <a:pPr algn="just"/>
                      <a:r>
                        <a:rPr lang="pt-BR" sz="2400" kern="1200" dirty="0">
                          <a:solidFill>
                            <a:schemeClr val="tx1"/>
                          </a:solidFill>
                          <a:effectLst/>
                          <a:latin typeface="+mn-lt"/>
                          <a:ea typeface="+mn-ea"/>
                          <a:cs typeface="+mn-cs"/>
                        </a:rPr>
                        <a:t>II – relatório </a:t>
                      </a:r>
                      <a:r>
                        <a:rPr lang="pt-BR" sz="2400" u="sng" kern="1200" dirty="0">
                          <a:solidFill>
                            <a:schemeClr val="tx1"/>
                          </a:solidFill>
                          <a:effectLst/>
                          <a:latin typeface="+mn-lt"/>
                          <a:ea typeface="+mn-ea"/>
                          <a:cs typeface="+mn-cs"/>
                        </a:rPr>
                        <a:t>de informações </a:t>
                      </a:r>
                      <a:r>
                        <a:rPr lang="pt-BR" sz="2400" kern="1200" dirty="0">
                          <a:solidFill>
                            <a:schemeClr val="tx1"/>
                          </a:solidFill>
                          <a:effectLst/>
                          <a:latin typeface="+mn-lt"/>
                          <a:ea typeface="+mn-ea"/>
                          <a:cs typeface="+mn-cs"/>
                        </a:rPr>
                        <a:t>sobre a aplicação dos recursos da parceria.</a:t>
                      </a: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1064332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8FE73-C1B3-9E62-80D3-1EB743291318}"/>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07EC0A17-EBB8-3090-9E26-D6E10A54FB66}"/>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91988AED-83E5-A582-19A2-5C0914BF1F43}"/>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97  Análise PC financeira por amostragem</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BA5FD739-D76D-C2BE-3F7F-86D22D1FC01F}"/>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BC31E4A9-639C-2F39-4C49-7B7C3510ECBD}"/>
              </a:ext>
            </a:extLst>
          </p:cNvPr>
          <p:cNvGraphicFramePr>
            <a:graphicFrameLocks noGrp="1"/>
          </p:cNvGraphicFramePr>
          <p:nvPr>
            <p:extLst>
              <p:ext uri="{D42A27DB-BD31-4B8C-83A1-F6EECF244321}">
                <p14:modId xmlns:p14="http://schemas.microsoft.com/office/powerpoint/2010/main" val="336518376"/>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000" kern="1200" dirty="0">
                          <a:solidFill>
                            <a:schemeClr val="tx1"/>
                          </a:solidFill>
                          <a:effectLst/>
                          <a:latin typeface="+mn-lt"/>
                          <a:ea typeface="+mn-ea"/>
                          <a:cs typeface="+mn-cs"/>
                        </a:rPr>
                        <a:t>Parágrafo único – O disposto no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não se aplica aos seguintes casos, em que deverão ser apresentados todos os documentos solicitados pelo órgão concedente, outorgante ou financiador:</a:t>
                      </a:r>
                      <a:endParaRPr lang="pt-BR" sz="2000" dirty="0"/>
                    </a:p>
                  </a:txBody>
                  <a:tcPr/>
                </a:tc>
                <a:tc>
                  <a:txBody>
                    <a:bodyPr/>
                    <a:lstStyle/>
                    <a:p>
                      <a:pPr algn="just"/>
                      <a:r>
                        <a:rPr lang="pt-BR" sz="2000" kern="1200" dirty="0">
                          <a:solidFill>
                            <a:schemeClr val="tx1"/>
                          </a:solidFill>
                          <a:effectLst/>
                          <a:latin typeface="+mn-lt"/>
                          <a:ea typeface="+mn-ea"/>
                          <a:cs typeface="+mn-cs"/>
                        </a:rPr>
                        <a:t>§ 1º </a:t>
                      </a:r>
                      <a:r>
                        <a:rPr lang="pt-BR" sz="2000" b="1" kern="1200" dirty="0">
                          <a:solidFill>
                            <a:schemeClr val="tx1"/>
                          </a:solidFill>
                          <a:effectLst/>
                          <a:latin typeface="+mn-lt"/>
                          <a:ea typeface="+mn-ea"/>
                          <a:cs typeface="+mn-cs"/>
                        </a:rPr>
                        <a:t>– A análise do relatório de informações sobre a aplicação dos recursos da parceria de que trata o inciso II do </a:t>
                      </a:r>
                      <a:r>
                        <a:rPr lang="pt-BR" sz="2000" b="1" i="1" kern="1200" dirty="0">
                          <a:solidFill>
                            <a:schemeClr val="tx1"/>
                          </a:solidFill>
                          <a:effectLst/>
                          <a:latin typeface="+mn-lt"/>
                          <a:ea typeface="+mn-ea"/>
                          <a:cs typeface="+mn-cs"/>
                        </a:rPr>
                        <a:t>caput</a:t>
                      </a:r>
                      <a:r>
                        <a:rPr lang="pt-BR" sz="2000" b="1" kern="1200" dirty="0">
                          <a:solidFill>
                            <a:schemeClr val="tx1"/>
                          </a:solidFill>
                          <a:effectLst/>
                          <a:latin typeface="+mn-lt"/>
                          <a:ea typeface="+mn-ea"/>
                          <a:cs typeface="+mn-cs"/>
                        </a:rPr>
                        <a:t> se dará por técnicas estatísticas, tais como amostragem e agrupamento em faixas ou subconjunto de características similares, conforme regulamento do concedente, outorgante ou financiador.</a:t>
                      </a:r>
                    </a:p>
                    <a:p>
                      <a:pPr algn="just"/>
                      <a:r>
                        <a:rPr lang="pt-BR" sz="2000" kern="1200" dirty="0">
                          <a:solidFill>
                            <a:schemeClr val="tx1"/>
                          </a:solidFill>
                          <a:effectLst/>
                          <a:latin typeface="+mn-lt"/>
                          <a:ea typeface="+mn-ea"/>
                          <a:cs typeface="+mn-cs"/>
                        </a:rPr>
                        <a:t>§ 2º </a:t>
                      </a:r>
                      <a:r>
                        <a:rPr lang="pt-BR" sz="2000" b="1" kern="1200" dirty="0">
                          <a:solidFill>
                            <a:schemeClr val="tx1"/>
                          </a:solidFill>
                          <a:effectLst/>
                          <a:latin typeface="+mn-lt"/>
                          <a:ea typeface="+mn-ea"/>
                          <a:cs typeface="+mn-cs"/>
                        </a:rPr>
                        <a:t>– O disposto no §1º não se aplica aos seguintes casos, em que deverão ser apresentados, além dos relatórios constantes no </a:t>
                      </a:r>
                      <a:r>
                        <a:rPr lang="pt-BR" sz="2000" b="1" i="1" kern="1200" dirty="0">
                          <a:solidFill>
                            <a:schemeClr val="tx1"/>
                          </a:solidFill>
                          <a:effectLst/>
                          <a:latin typeface="+mn-lt"/>
                          <a:ea typeface="+mn-ea"/>
                          <a:cs typeface="+mn-cs"/>
                        </a:rPr>
                        <a:t>caput</a:t>
                      </a:r>
                      <a:r>
                        <a:rPr lang="pt-BR" sz="2000" b="1" kern="1200" dirty="0">
                          <a:solidFill>
                            <a:schemeClr val="tx1"/>
                          </a:solidFill>
                          <a:effectLst/>
                          <a:latin typeface="+mn-lt"/>
                          <a:ea typeface="+mn-ea"/>
                          <a:cs typeface="+mn-cs"/>
                        </a:rPr>
                        <a:t>, todos os documentos solicitados pelo concedente, outorgante ou financiador, conforme disposto no art. 99</a:t>
                      </a:r>
                      <a:r>
                        <a:rPr lang="pt-BR" sz="2000" kern="1200" dirty="0">
                          <a:solidFill>
                            <a:schemeClr val="tx1"/>
                          </a:solidFill>
                          <a:effectLst/>
                          <a:latin typeface="+mn-lt"/>
                          <a:ea typeface="+mn-ea"/>
                          <a:cs typeface="+mn-cs"/>
                        </a:rPr>
                        <a:t>, bem como em seu regulamento:</a:t>
                      </a: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4248072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A656E-43BE-34A7-AC7F-3F92FB64FDCC}"/>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C4EA0CE7-39BB-7B82-3E44-C545D79C992D}"/>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3C939659-18DB-9280-0369-4D7E73148C56}"/>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97  Análise PC financeira por amostragem</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32CA6701-40B3-B067-0348-B9B7827F935C}"/>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2B087955-D038-ABC0-4ED7-2E16BA21C9DC}"/>
              </a:ext>
            </a:extLst>
          </p:cNvPr>
          <p:cNvGraphicFramePr>
            <a:graphicFrameLocks noGrp="1"/>
          </p:cNvGraphicFramePr>
          <p:nvPr>
            <p:extLst>
              <p:ext uri="{D42A27DB-BD31-4B8C-83A1-F6EECF244321}">
                <p14:modId xmlns:p14="http://schemas.microsoft.com/office/powerpoint/2010/main" val="463133494"/>
              </p:ext>
            </p:extLst>
          </p:nvPr>
        </p:nvGraphicFramePr>
        <p:xfrm>
          <a:off x="-1" y="719665"/>
          <a:ext cx="12192000" cy="5652751"/>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000" kern="1200" dirty="0">
                          <a:solidFill>
                            <a:schemeClr val="tx1"/>
                          </a:solidFill>
                          <a:effectLst/>
                          <a:latin typeface="+mn-lt"/>
                          <a:ea typeface="+mn-ea"/>
                          <a:cs typeface="+mn-cs"/>
                        </a:rPr>
                        <a:t>I – quando for aceita denúncia de irregularidade na execução do objeto ou dos recursos financeiros, mediante juízo de admissibilidade realizado pelo órgão ou entidade concedente, outorgante ou financiador;</a:t>
                      </a:r>
                    </a:p>
                    <a:p>
                      <a:pPr algn="just"/>
                      <a:r>
                        <a:rPr lang="pt-BR" sz="2000" kern="1200" dirty="0">
                          <a:solidFill>
                            <a:schemeClr val="tx1"/>
                          </a:solidFill>
                          <a:effectLst/>
                          <a:latin typeface="+mn-lt"/>
                          <a:ea typeface="+mn-ea"/>
                          <a:cs typeface="+mn-cs"/>
                        </a:rPr>
                        <a:t>II – quando não for comprovado, através do relatório técnico final, o alcance das metas e resultados estabelecidos na parceria.</a:t>
                      </a:r>
                    </a:p>
                    <a:p>
                      <a:pPr algn="just"/>
                      <a:r>
                        <a:rPr lang="pt-BR" sz="2000" kern="1200" dirty="0">
                          <a:solidFill>
                            <a:schemeClr val="tx1"/>
                          </a:solidFill>
                          <a:effectLst/>
                          <a:latin typeface="+mn-lt"/>
                          <a:ea typeface="+mn-ea"/>
                          <a:cs typeface="+mn-cs"/>
                        </a:rPr>
                        <a:t>III – quando a parceria for selecionada por amostragem, conforme ato do dirigente máximo do órgão ou entidade estadual parceira que deverá prever critérios objetivos para a seleção, como tipologias e faixas de valores, independentemente da análise do relatório técnico-científico.</a:t>
                      </a:r>
                    </a:p>
                    <a:p>
                      <a:pPr algn="just"/>
                      <a:endParaRPr lang="pt-BR" sz="2000" dirty="0"/>
                    </a:p>
                  </a:txBody>
                  <a:tcPr/>
                </a:tc>
                <a:tc>
                  <a:txBody>
                    <a:bodyPr/>
                    <a:lstStyle/>
                    <a:p>
                      <a:endParaRPr lang="pt-BR" sz="1800" kern="1200" dirty="0">
                        <a:solidFill>
                          <a:schemeClr val="tx1"/>
                        </a:solidFill>
                        <a:effectLst/>
                        <a:latin typeface="+mn-lt"/>
                        <a:ea typeface="+mn-ea"/>
                        <a:cs typeface="+mn-cs"/>
                      </a:endParaRPr>
                    </a:p>
                    <a:p>
                      <a:pPr algn="just"/>
                      <a:r>
                        <a:rPr lang="pt-BR" sz="2000" kern="1200" dirty="0">
                          <a:solidFill>
                            <a:schemeClr val="tx1"/>
                          </a:solidFill>
                          <a:effectLst/>
                          <a:latin typeface="+mn-lt"/>
                          <a:ea typeface="+mn-ea"/>
                          <a:cs typeface="+mn-cs"/>
                        </a:rPr>
                        <a:t>I </a:t>
                      </a:r>
                      <a:r>
                        <a:rPr lang="pt-BR" sz="2000" u="sng" kern="1200" dirty="0">
                          <a:solidFill>
                            <a:schemeClr val="tx1"/>
                          </a:solidFill>
                          <a:effectLst/>
                          <a:latin typeface="+mn-lt"/>
                          <a:ea typeface="+mn-ea"/>
                          <a:cs typeface="+mn-cs"/>
                        </a:rPr>
                        <a:t>– quando for recebida denúncia de irregularidade na execução do objeto ou dos recursos financeiros;</a:t>
                      </a:r>
                    </a:p>
                    <a:p>
                      <a:pPr algn="just"/>
                      <a:r>
                        <a:rPr lang="pt-BR" sz="2000" u="sng" kern="1200" dirty="0">
                          <a:solidFill>
                            <a:schemeClr val="tx1"/>
                          </a:solidFill>
                          <a:effectLst/>
                          <a:latin typeface="+mn-lt"/>
                          <a:ea typeface="+mn-ea"/>
                          <a:cs typeface="+mn-cs"/>
                        </a:rPr>
                        <a:t>II – quando não for comprovado, por meio do relatório técnico final, o alcance das metas e resultados estabelecidos na parceria;</a:t>
                      </a:r>
                    </a:p>
                    <a:p>
                      <a:pPr algn="just"/>
                      <a:r>
                        <a:rPr lang="pt-BR" sz="2000" u="sng" kern="1200" dirty="0">
                          <a:solidFill>
                            <a:schemeClr val="tx1"/>
                          </a:solidFill>
                          <a:effectLst/>
                          <a:latin typeface="+mn-lt"/>
                          <a:ea typeface="+mn-ea"/>
                          <a:cs typeface="+mn-cs"/>
                        </a:rPr>
                        <a:t>III – por exigência de Chamada Pública ou do instrumento jurídico pactuado;</a:t>
                      </a:r>
                    </a:p>
                    <a:p>
                      <a:pPr algn="just"/>
                      <a:r>
                        <a:rPr lang="pt-BR" sz="2000" u="sng" kern="1200" dirty="0">
                          <a:solidFill>
                            <a:schemeClr val="tx1"/>
                          </a:solidFill>
                          <a:effectLst/>
                          <a:latin typeface="+mn-lt"/>
                          <a:ea typeface="+mn-ea"/>
                          <a:cs typeface="+mn-cs"/>
                        </a:rPr>
                        <a:t>IV – a critério da administração pública.</a:t>
                      </a:r>
                    </a:p>
                    <a:p>
                      <a:pPr algn="just"/>
                      <a:r>
                        <a:rPr lang="pt-BR" sz="2000" u="sng" kern="1200" dirty="0">
                          <a:solidFill>
                            <a:schemeClr val="tx1"/>
                          </a:solidFill>
                          <a:effectLst/>
                          <a:latin typeface="+mn-lt"/>
                          <a:ea typeface="+mn-ea"/>
                          <a:cs typeface="+mn-cs"/>
                        </a:rPr>
                        <a:t>(Artigo com redação dada pelo art. 4º do </a:t>
                      </a:r>
                      <a:r>
                        <a:rPr lang="pt-BR" sz="2000" u="sng" kern="1200" dirty="0">
                          <a:solidFill>
                            <a:schemeClr val="tx1"/>
                          </a:solidFill>
                          <a:effectLst/>
                          <a:latin typeface="+mn-lt"/>
                          <a:ea typeface="+mn-ea"/>
                          <a:cs typeface="+mn-cs"/>
                          <a:hlinkClick r:id="rId3"/>
                        </a:rPr>
                        <a:t>Decreto nº 49.070, de 3/7/2025</a:t>
                      </a:r>
                      <a:r>
                        <a:rPr lang="pt-BR" sz="2000" u="sng" kern="1200" dirty="0">
                          <a:solidFill>
                            <a:schemeClr val="tx1"/>
                          </a:solidFill>
                          <a:effectLst/>
                          <a:latin typeface="+mn-lt"/>
                          <a:ea typeface="+mn-ea"/>
                          <a:cs typeface="+mn-cs"/>
                        </a:rPr>
                        <a:t>.)</a:t>
                      </a: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1312594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9EDDF-4A80-4069-DE6C-75ED75E53103}"/>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226E4439-299D-741B-6E35-FC3B9679EED0}"/>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E0870456-9B9B-1585-F00A-6624B524C126}"/>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99  Composição da PC financeira </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B4388E5C-9629-EB4B-74D7-3E9D6750BDF5}"/>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E200A61B-C05F-E014-F055-F13874D528A3}"/>
              </a:ext>
            </a:extLst>
          </p:cNvPr>
          <p:cNvGraphicFramePr>
            <a:graphicFrameLocks noGrp="1"/>
          </p:cNvGraphicFramePr>
          <p:nvPr>
            <p:extLst>
              <p:ext uri="{D42A27DB-BD31-4B8C-83A1-F6EECF244321}">
                <p14:modId xmlns:p14="http://schemas.microsoft.com/office/powerpoint/2010/main" val="1793362078"/>
              </p:ext>
            </p:extLst>
          </p:nvPr>
        </p:nvGraphicFramePr>
        <p:xfrm>
          <a:off x="-1" y="719665"/>
          <a:ext cx="12192000" cy="6018511"/>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1800" kern="1200" dirty="0">
                          <a:solidFill>
                            <a:schemeClr val="tx1"/>
                          </a:solidFill>
                          <a:effectLst/>
                          <a:latin typeface="+mn-lt"/>
                          <a:ea typeface="+mn-ea"/>
                          <a:cs typeface="+mn-cs"/>
                        </a:rPr>
                        <a:t>Art. 99 – O relatório de informações básicas sobre a aplicação dos recursos da parceria conterá:</a:t>
                      </a:r>
                    </a:p>
                    <a:p>
                      <a:pPr algn="just"/>
                      <a:endParaRPr lang="pt-BR" sz="2000" dirty="0"/>
                    </a:p>
                    <a:p>
                      <a:pPr algn="just"/>
                      <a:r>
                        <a:rPr lang="pt-BR" sz="1800" kern="1200" dirty="0">
                          <a:solidFill>
                            <a:schemeClr val="tx1"/>
                          </a:solidFill>
                          <a:effectLst/>
                          <a:latin typeface="+mn-lt"/>
                          <a:ea typeface="+mn-ea"/>
                          <a:cs typeface="+mn-cs"/>
                        </a:rPr>
                        <a:t>I – quadro demonstrativo da execução da receita e das despesas ...</a:t>
                      </a:r>
                    </a:p>
                    <a:p>
                      <a:pPr algn="just"/>
                      <a:r>
                        <a:rPr lang="pt-BR" sz="1800" kern="1200" dirty="0">
                          <a:solidFill>
                            <a:schemeClr val="tx1"/>
                          </a:solidFill>
                          <a:effectLst/>
                          <a:latin typeface="+mn-lt"/>
                          <a:ea typeface="+mn-ea"/>
                          <a:cs typeface="+mn-cs"/>
                        </a:rPr>
                        <a:t>II – relação de bens permanentes adquiridos ou produzidos, quando houver ...</a:t>
                      </a:r>
                    </a:p>
                    <a:p>
                      <a:pPr algn="just"/>
                      <a:r>
                        <a:rPr lang="pt-BR" sz="1800" kern="1200" dirty="0">
                          <a:solidFill>
                            <a:schemeClr val="tx1"/>
                          </a:solidFill>
                          <a:effectLst/>
                          <a:latin typeface="+mn-lt"/>
                          <a:ea typeface="+mn-ea"/>
                          <a:cs typeface="+mn-cs"/>
                        </a:rPr>
                        <a:t>III – demonstrativo de aplicação financeira ...</a:t>
                      </a:r>
                    </a:p>
                    <a:p>
                      <a:pPr algn="just"/>
                      <a:r>
                        <a:rPr lang="pt-BR" sz="1800" kern="1200" dirty="0">
                          <a:solidFill>
                            <a:schemeClr val="tx1"/>
                          </a:solidFill>
                          <a:effectLst/>
                          <a:latin typeface="+mn-lt"/>
                          <a:ea typeface="+mn-ea"/>
                          <a:cs typeface="+mn-cs"/>
                        </a:rPr>
                        <a:t>IV – extrato da conta corrente e da conta de investimento ...</a:t>
                      </a:r>
                    </a:p>
                    <a:p>
                      <a:pPr algn="just"/>
                      <a:r>
                        <a:rPr lang="pt-BR" sz="1800" kern="1200" dirty="0">
                          <a:solidFill>
                            <a:schemeClr val="tx1"/>
                          </a:solidFill>
                          <a:effectLst/>
                          <a:latin typeface="+mn-lt"/>
                          <a:ea typeface="+mn-ea"/>
                          <a:cs typeface="+mn-cs"/>
                        </a:rPr>
                        <a:t>V – comprovante de devolução ao tesouro estadual dos saldos em conta corrente e de aplicação financeira ...;</a:t>
                      </a:r>
                    </a:p>
                    <a:p>
                      <a:pPr algn="just"/>
                      <a:endParaRPr lang="pt-BR" sz="2000" dirty="0"/>
                    </a:p>
                  </a:txBody>
                  <a:tcPr/>
                </a:tc>
                <a:tc>
                  <a:txBody>
                    <a:bodyPr/>
                    <a:lstStyle/>
                    <a:p>
                      <a:pPr algn="just"/>
                      <a:r>
                        <a:rPr lang="pt-BR" sz="1800" kern="1200" dirty="0">
                          <a:solidFill>
                            <a:schemeClr val="tx1"/>
                          </a:solidFill>
                          <a:effectLst/>
                          <a:latin typeface="+mn-lt"/>
                          <a:ea typeface="+mn-ea"/>
                          <a:cs typeface="+mn-cs"/>
                        </a:rPr>
                        <a:t>Art. 99 – O relatório de informações sobre a aplicação dos recursos da parceria conterá:</a:t>
                      </a:r>
                    </a:p>
                    <a:p>
                      <a:pPr algn="just"/>
                      <a:r>
                        <a:rPr lang="pt-BR" sz="1800" kern="1200" dirty="0">
                          <a:solidFill>
                            <a:schemeClr val="tx1"/>
                          </a:solidFill>
                          <a:effectLst/>
                          <a:latin typeface="+mn-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tx1"/>
                          </a:solidFill>
                          <a:effectLst/>
                          <a:latin typeface="+mn-lt"/>
                          <a:ea typeface="+mn-ea"/>
                          <a:cs typeface="+mn-cs"/>
                        </a:rPr>
                        <a:t>VI – declaração de utilização dos recursos em conformidade com o previsto no projeto e com a legislação vigente;</a:t>
                      </a:r>
                    </a:p>
                    <a:p>
                      <a:pPr algn="just"/>
                      <a:r>
                        <a:rPr lang="pt-BR" sz="1800" kern="1200" dirty="0">
                          <a:solidFill>
                            <a:schemeClr val="tx1"/>
                          </a:solidFill>
                          <a:effectLst/>
                          <a:latin typeface="+mn-lt"/>
                          <a:ea typeface="+mn-ea"/>
                          <a:cs typeface="+mn-cs"/>
                        </a:rPr>
                        <a:t>VII – relação de despesas efetuadas por elemento de despesa e na ordem cronológica de sua realização;</a:t>
                      </a:r>
                    </a:p>
                    <a:p>
                      <a:pPr algn="just"/>
                      <a:r>
                        <a:rPr lang="pt-BR" sz="1800" kern="1200" dirty="0">
                          <a:solidFill>
                            <a:schemeClr val="tx1"/>
                          </a:solidFill>
                          <a:effectLst/>
                          <a:latin typeface="+mn-lt"/>
                          <a:ea typeface="+mn-ea"/>
                          <a:cs typeface="+mn-cs"/>
                        </a:rPr>
                        <a:t>VIII – documentos comprobatórios da integralização da contrapartida financeira na conta bancária específica da parceria ou do cumprimento da contrapartida não financeira, economicamente mensurável, quando for o caso.</a:t>
                      </a:r>
                    </a:p>
                    <a:p>
                      <a:pPr algn="just"/>
                      <a:r>
                        <a:rPr lang="pt-BR" sz="1800" kern="1200" dirty="0">
                          <a:solidFill>
                            <a:schemeClr val="tx1"/>
                          </a:solidFill>
                          <a:effectLst/>
                          <a:latin typeface="+mn-lt"/>
                          <a:ea typeface="+mn-ea"/>
                          <a:cs typeface="+mn-cs"/>
                        </a:rPr>
                        <a:t>Parágrafo único – Fica facultada, à critério da administração pública, a solicitação de documentos adicionais, necessários à comprovação de utilização dos recursos financeiros da parceria.</a:t>
                      </a:r>
                    </a:p>
                    <a:p>
                      <a:pPr algn="just"/>
                      <a:endParaRPr lang="pt-BR" sz="18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171579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1172B-A8AC-CFDF-E589-77FA4B8F23F8}"/>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62725444-AD78-731B-A3F7-22B5695725A1}"/>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7C7F5827-851D-1401-F030-F6FFE2525921}"/>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100 – Prazos e Inadimplências- Envio de PC</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CE143021-E750-0991-4F7E-9EE085052D9B}"/>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9F6C9378-BCC4-6AC0-6684-7BF9BE051C59}"/>
              </a:ext>
            </a:extLst>
          </p:cNvPr>
          <p:cNvGraphicFramePr>
            <a:graphicFrameLocks noGrp="1"/>
          </p:cNvGraphicFramePr>
          <p:nvPr>
            <p:extLst>
              <p:ext uri="{D42A27DB-BD31-4B8C-83A1-F6EECF244321}">
                <p14:modId xmlns:p14="http://schemas.microsoft.com/office/powerpoint/2010/main" val="3662941457"/>
              </p:ext>
            </p:extLst>
          </p:nvPr>
        </p:nvGraphicFramePr>
        <p:xfrm>
          <a:off x="-1" y="719665"/>
          <a:ext cx="12192000" cy="5957551"/>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000" kern="1200" dirty="0">
                          <a:solidFill>
                            <a:schemeClr val="tx1"/>
                          </a:solidFill>
                          <a:effectLst/>
                          <a:latin typeface="+mn-lt"/>
                          <a:ea typeface="+mn-ea"/>
                          <a:cs typeface="+mn-cs"/>
                        </a:rPr>
                        <a:t>Art. 100 – Quando a prestação de contas não for encaminhada no prazo estabelecido no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do art. 96, o órgão concedente, outorgante ou financiador notificará o parceiro, fixando o prazo máximo de trinta dias, prorrogável por igual período, para a apresentação da prestação de contas, sob pena de rejeição da prestação de contas e demais medidas cabíveis.</a:t>
                      </a:r>
                    </a:p>
                    <a:p>
                      <a:pPr algn="just"/>
                      <a:r>
                        <a:rPr lang="pt-BR" sz="2000" kern="1200" dirty="0">
                          <a:solidFill>
                            <a:schemeClr val="tx1"/>
                          </a:solidFill>
                          <a:effectLst/>
                          <a:latin typeface="+mn-lt"/>
                          <a:ea typeface="+mn-ea"/>
                          <a:cs typeface="+mn-cs"/>
                        </a:rPr>
                        <a:t>Parágrafo único – O concedente registrará a inadimplência no Sistema Integrado de Administração Financeira de Minas Gerais – Siafi-MG –, se, ao término do prazo estabelecido, o parceiro não atender à notificação.</a:t>
                      </a:r>
                    </a:p>
                    <a:p>
                      <a:pPr algn="just"/>
                      <a:endParaRPr lang="pt-BR" sz="2000" dirty="0"/>
                    </a:p>
                  </a:txBody>
                  <a:tcPr/>
                </a:tc>
                <a:tc>
                  <a:txBody>
                    <a:bodyPr/>
                    <a:lstStyle/>
                    <a:p>
                      <a:pPr algn="just"/>
                      <a:r>
                        <a:rPr lang="pt-BR" sz="2000" kern="1200" dirty="0">
                          <a:solidFill>
                            <a:schemeClr val="tx1"/>
                          </a:solidFill>
                          <a:effectLst/>
                          <a:latin typeface="+mn-lt"/>
                          <a:ea typeface="+mn-ea"/>
                          <a:cs typeface="+mn-cs"/>
                        </a:rPr>
                        <a:t>Art. 100 – Quando a prestação de contas não for encaminhada no prazo estabelecido no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do art. 96, o órgão concedente, outorgante ou financiador notificará o parceiro </a:t>
                      </a:r>
                      <a:r>
                        <a:rPr lang="pt-BR" sz="2000" b="1" u="sng" kern="1200" dirty="0">
                          <a:solidFill>
                            <a:schemeClr val="tx1"/>
                          </a:solidFill>
                          <a:effectLst/>
                          <a:latin typeface="+mn-lt"/>
                          <a:ea typeface="+mn-ea"/>
                          <a:cs typeface="+mn-cs"/>
                        </a:rPr>
                        <a:t>quanto à inadimplência, fixando o prazo máximo de trinta dias, prorrogável por solicitação motivada do interessado</a:t>
                      </a:r>
                      <a:r>
                        <a:rPr lang="pt-BR" sz="2000" b="1" kern="1200" dirty="0">
                          <a:solidFill>
                            <a:schemeClr val="tx1"/>
                          </a:solidFill>
                          <a:effectLst/>
                          <a:latin typeface="+mn-lt"/>
                          <a:ea typeface="+mn-ea"/>
                          <a:cs typeface="+mn-cs"/>
                        </a:rPr>
                        <a:t>.</a:t>
                      </a:r>
                    </a:p>
                    <a:p>
                      <a:pPr algn="just"/>
                      <a:r>
                        <a:rPr lang="pt-BR" sz="2000" b="1" kern="1200" dirty="0">
                          <a:solidFill>
                            <a:schemeClr val="tx1"/>
                          </a:solidFill>
                          <a:effectLst/>
                          <a:latin typeface="+mn-lt"/>
                          <a:ea typeface="+mn-ea"/>
                          <a:cs typeface="+mn-cs"/>
                        </a:rPr>
                        <a:t>§ 1º </a:t>
                      </a:r>
                      <a:r>
                        <a:rPr lang="pt-BR" sz="2000" b="1" u="sng" kern="1200" dirty="0">
                          <a:solidFill>
                            <a:schemeClr val="tx1"/>
                          </a:solidFill>
                          <a:effectLst/>
                          <a:latin typeface="+mn-lt"/>
                          <a:ea typeface="+mn-ea"/>
                          <a:cs typeface="+mn-cs"/>
                        </a:rPr>
                        <a:t>– Ao final do prazo mencionado no </a:t>
                      </a:r>
                      <a:r>
                        <a:rPr lang="pt-BR" sz="2000" b="1" i="1" u="sng" kern="1200" dirty="0">
                          <a:solidFill>
                            <a:schemeClr val="tx1"/>
                          </a:solidFill>
                          <a:effectLst/>
                          <a:latin typeface="+mn-lt"/>
                          <a:ea typeface="+mn-ea"/>
                          <a:cs typeface="+mn-cs"/>
                        </a:rPr>
                        <a:t>caput</a:t>
                      </a:r>
                      <a:r>
                        <a:rPr lang="pt-BR" sz="2000" b="1" u="sng" kern="1200" dirty="0">
                          <a:solidFill>
                            <a:schemeClr val="tx1"/>
                          </a:solidFill>
                          <a:effectLst/>
                          <a:latin typeface="+mn-lt"/>
                          <a:ea typeface="+mn-ea"/>
                          <a:cs typeface="+mn-cs"/>
                        </a:rPr>
                        <a:t>, caso o parceiro não atenda à notificação, o órgão concedente, outorgante ou financiador registrará a inadimplência no Sistema Integrado de Administração Financeira de Minas Gerais – Siafi-MG e elaborará o parecer conclusivo de que trata o art. 102.</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u="sng" kern="1200" dirty="0">
                          <a:solidFill>
                            <a:schemeClr val="tx1"/>
                          </a:solidFill>
                          <a:effectLst/>
                          <a:latin typeface="+mn-lt"/>
                          <a:ea typeface="+mn-ea"/>
                          <a:cs typeface="+mn-cs"/>
                        </a:rPr>
                        <a:t>§ 2º – Apresentada a prestação de contas, o registro da inadimplência será retirado.</a:t>
                      </a:r>
                    </a:p>
                    <a:p>
                      <a:pPr algn="just"/>
                      <a:endParaRPr lang="pt-BR" sz="20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4256856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42AAC-83C0-F788-C8AB-E6FE46A824A5}"/>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197D4EC2-AEA7-09B8-CAF1-FD491CD979C3}"/>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662BE536-F9CF-D876-D3A1-0B68DB8A1BD1}"/>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101 – Prazos e Inadimplências- Envio de PC</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9F8A6B35-9102-44D7-407A-79BE4F09232F}"/>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B18B3CE2-DF65-A7CD-4E79-7244D2B80993}"/>
              </a:ext>
            </a:extLst>
          </p:cNvPr>
          <p:cNvGraphicFramePr>
            <a:graphicFrameLocks noGrp="1"/>
          </p:cNvGraphicFramePr>
          <p:nvPr>
            <p:extLst>
              <p:ext uri="{D42A27DB-BD31-4B8C-83A1-F6EECF244321}">
                <p14:modId xmlns:p14="http://schemas.microsoft.com/office/powerpoint/2010/main" val="3608947849"/>
              </p:ext>
            </p:extLst>
          </p:nvPr>
        </p:nvGraphicFramePr>
        <p:xfrm>
          <a:off x="-1" y="719665"/>
          <a:ext cx="12192000" cy="6079471"/>
        </p:xfrm>
        <a:graphic>
          <a:graphicData uri="http://schemas.openxmlformats.org/drawingml/2006/table">
            <a:tbl>
              <a:tblPr firstRow="1" bandRow="1">
                <a:tableStyleId>{ED083AE6-46FA-4A59-8FB0-9F97EB10719F}</a:tableStyleId>
              </a:tblPr>
              <a:tblGrid>
                <a:gridCol w="5529944">
                  <a:extLst>
                    <a:ext uri="{9D8B030D-6E8A-4147-A177-3AD203B41FA5}">
                      <a16:colId xmlns:a16="http://schemas.microsoft.com/office/drawing/2014/main" val="3284162336"/>
                    </a:ext>
                  </a:extLst>
                </a:gridCol>
                <a:gridCol w="6662056">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200" kern="1200" dirty="0">
                          <a:solidFill>
                            <a:schemeClr val="tx1"/>
                          </a:solidFill>
                          <a:effectLst/>
                          <a:latin typeface="+mn-lt"/>
                          <a:ea typeface="+mn-ea"/>
                          <a:cs typeface="+mn-cs"/>
                        </a:rPr>
                        <a:t>Art. 101 – Se verificadas irregularidades ou impropriedades na prestação de contas, o órgão concedente, outorgante ou financiador notificará o parceiro, fixando o prazo máximo de trinta dias, prorrogável uma vez, por igual período, para apresentação de justificativa ou saneamento das irregularidades.</a:t>
                      </a:r>
                    </a:p>
                    <a:p>
                      <a:pPr algn="just"/>
                      <a:r>
                        <a:rPr lang="pt-BR" sz="2200" kern="1200" dirty="0">
                          <a:solidFill>
                            <a:schemeClr val="tx1"/>
                          </a:solidFill>
                          <a:effectLst/>
                          <a:latin typeface="+mn-lt"/>
                          <a:ea typeface="+mn-ea"/>
                          <a:cs typeface="+mn-cs"/>
                        </a:rPr>
                        <a:t>Parágrafo único – Na hipótese de não envio da prestação de contas parcial, nos termos do parágrafo único do art. 96, o órgão ou entidade concedente, outorgante ou financiador poderá suspender a liberação dos recursos.</a:t>
                      </a:r>
                    </a:p>
                    <a:p>
                      <a:pPr algn="just"/>
                      <a:endParaRPr lang="pt-BR" sz="2000" dirty="0"/>
                    </a:p>
                  </a:txBody>
                  <a:tcPr/>
                </a:tc>
                <a:tc>
                  <a:txBody>
                    <a:bodyPr/>
                    <a:lstStyle/>
                    <a:p>
                      <a:pPr algn="just"/>
                      <a:r>
                        <a:rPr lang="pt-BR" sz="2000" kern="1200" dirty="0">
                          <a:solidFill>
                            <a:schemeClr val="tx1"/>
                          </a:solidFill>
                          <a:effectLst/>
                          <a:latin typeface="+mn-lt"/>
                          <a:ea typeface="+mn-ea"/>
                          <a:cs typeface="+mn-cs"/>
                        </a:rPr>
                        <a:t>Art. 101 – Se verificadas irregularidades ou impropriedades na prestação de contas, o órgão concedente, outorgante ou financiador notificará o parceiro, concedendo o prazo </a:t>
                      </a:r>
                      <a:r>
                        <a:rPr lang="pt-BR" sz="2000" u="sng" kern="1200" dirty="0">
                          <a:solidFill>
                            <a:schemeClr val="tx1"/>
                          </a:solidFill>
                          <a:effectLst/>
                          <a:latin typeface="+mn-lt"/>
                          <a:ea typeface="+mn-ea"/>
                          <a:cs typeface="+mn-cs"/>
                        </a:rPr>
                        <a:t>máximo de trinta dias para apresentação de justificativa ou saneamento das irregularidades.</a:t>
                      </a:r>
                    </a:p>
                    <a:p>
                      <a:pPr algn="just"/>
                      <a:r>
                        <a:rPr lang="pt-BR" sz="2000" kern="1200" dirty="0">
                          <a:solidFill>
                            <a:schemeClr val="tx1"/>
                          </a:solidFill>
                          <a:effectLst/>
                          <a:latin typeface="+mn-lt"/>
                          <a:ea typeface="+mn-ea"/>
                          <a:cs typeface="+mn-cs"/>
                        </a:rPr>
                        <a:t>§ 1º – </a:t>
                      </a:r>
                      <a:r>
                        <a:rPr lang="pt-BR" sz="2000" u="sng" kern="1200" dirty="0">
                          <a:solidFill>
                            <a:schemeClr val="tx1"/>
                          </a:solidFill>
                          <a:effectLst/>
                          <a:latin typeface="+mn-lt"/>
                          <a:ea typeface="+mn-ea"/>
                          <a:cs typeface="+mn-cs"/>
                        </a:rPr>
                        <a:t>Ao final do prazo mencionado no </a:t>
                      </a:r>
                      <a:r>
                        <a:rPr lang="pt-BR" sz="2000" i="1" u="sng" kern="1200" dirty="0">
                          <a:solidFill>
                            <a:schemeClr val="tx1"/>
                          </a:solidFill>
                          <a:effectLst/>
                          <a:latin typeface="+mn-lt"/>
                          <a:ea typeface="+mn-ea"/>
                          <a:cs typeface="+mn-cs"/>
                        </a:rPr>
                        <a:t>caput</a:t>
                      </a:r>
                      <a:r>
                        <a:rPr lang="pt-BR" sz="2000" u="sng" kern="1200" dirty="0">
                          <a:solidFill>
                            <a:schemeClr val="tx1"/>
                          </a:solidFill>
                          <a:effectLst/>
                          <a:latin typeface="+mn-lt"/>
                          <a:ea typeface="+mn-ea"/>
                          <a:cs typeface="+mn-cs"/>
                        </a:rPr>
                        <a:t>, caso permaneçam as inconsistências, o parceiro será notificado quanto à inadimplência e será concedido prazo de quinze dias para saneamento da irregularidade.</a:t>
                      </a:r>
                    </a:p>
                    <a:p>
                      <a:pPr algn="just"/>
                      <a:r>
                        <a:rPr lang="pt-BR" sz="2000" u="sng" kern="1200" dirty="0">
                          <a:solidFill>
                            <a:schemeClr val="tx1"/>
                          </a:solidFill>
                          <a:effectLst/>
                          <a:latin typeface="+mn-lt"/>
                          <a:ea typeface="+mn-ea"/>
                          <a:cs typeface="+mn-cs"/>
                        </a:rPr>
                        <a:t>§ 2º – Decorrido o prazo do § 1º, caso o parceiro não atenda à notificação, o órgão concedente, outorgante ou financiador também registrará a inadimplência no Siafi-MG e elaborará o parecer conclusivo de que trata o art. 102.</a:t>
                      </a:r>
                    </a:p>
                    <a:p>
                      <a:pPr algn="just"/>
                      <a:r>
                        <a:rPr lang="pt-BR" sz="2000" u="sng" kern="1200" dirty="0">
                          <a:solidFill>
                            <a:schemeClr val="tx1"/>
                          </a:solidFill>
                          <a:effectLst/>
                          <a:latin typeface="+mn-lt"/>
                          <a:ea typeface="+mn-ea"/>
                          <a:cs typeface="+mn-cs"/>
                        </a:rPr>
                        <a:t>§ 3º – Caso as irregularidades sejam sanadas, o registro da inadimplência será retirado.</a:t>
                      </a:r>
                    </a:p>
                    <a:p>
                      <a:pPr algn="just"/>
                      <a:endParaRPr lang="pt-BR" sz="20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206453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B467-F918-0436-4AC5-78C122F49DA0}"/>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7E962820-568E-49CE-E8EE-7416465F826A}"/>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9FD983CE-ECAB-10AA-5EDB-56D80C337B39}"/>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101A Novo! – Método de cálculo de glosa</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EBBB36BF-29ED-B197-BE6F-15A961C5D9CB}"/>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CD1033B5-5BB0-B15C-1FE6-E5522289EF73}"/>
              </a:ext>
            </a:extLst>
          </p:cNvPr>
          <p:cNvGraphicFramePr>
            <a:graphicFrameLocks noGrp="1"/>
          </p:cNvGraphicFramePr>
          <p:nvPr>
            <p:extLst>
              <p:ext uri="{D42A27DB-BD31-4B8C-83A1-F6EECF244321}">
                <p14:modId xmlns:p14="http://schemas.microsoft.com/office/powerpoint/2010/main" val="3823740278"/>
              </p:ext>
            </p:extLst>
          </p:nvPr>
        </p:nvGraphicFramePr>
        <p:xfrm>
          <a:off x="-1" y="719665"/>
          <a:ext cx="12192000" cy="6536671"/>
        </p:xfrm>
        <a:graphic>
          <a:graphicData uri="http://schemas.openxmlformats.org/drawingml/2006/table">
            <a:tbl>
              <a:tblPr firstRow="1" bandRow="1">
                <a:tableStyleId>{ED083AE6-46FA-4A59-8FB0-9F97EB10719F}</a:tableStyleId>
              </a:tblPr>
              <a:tblGrid>
                <a:gridCol w="12192000">
                  <a:extLst>
                    <a:ext uri="{9D8B030D-6E8A-4147-A177-3AD203B41FA5}">
                      <a16:colId xmlns:a16="http://schemas.microsoft.com/office/drawing/2014/main" val="982365721"/>
                    </a:ext>
                  </a:extLst>
                </a:gridCol>
              </a:tblGrid>
              <a:tr h="471151">
                <a:tc>
                  <a:txBody>
                    <a:bodyPr/>
                    <a:lstStyle/>
                    <a:p>
                      <a:endParaRPr lang="pt-BR" sz="2000" dirty="0"/>
                    </a:p>
                  </a:txBody>
                  <a:tcPr/>
                </a:tc>
                <a:extLst>
                  <a:ext uri="{0D108BD9-81ED-4DB2-BD59-A6C34878D82A}">
                    <a16:rowId xmlns:a16="http://schemas.microsoft.com/office/drawing/2014/main" val="3948246579"/>
                  </a:ext>
                </a:extLst>
              </a:tr>
              <a:tr h="155546">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000" kern="1200" dirty="0">
                          <a:solidFill>
                            <a:schemeClr val="tx1"/>
                          </a:solidFill>
                          <a:effectLst/>
                          <a:latin typeface="+mn-lt"/>
                          <a:ea typeface="+mn-ea"/>
                          <a:cs typeface="+mn-cs"/>
                        </a:rPr>
                        <a:t>Art. 101-A – Na análise da prestação de contas, verificados indícios de danos ao erário, o cálculo para a devolução dos recursos pelo convenente deverá observar os seguintes critérios, vedado o </a:t>
                      </a:r>
                      <a:r>
                        <a:rPr lang="pt-BR" sz="2000" i="1" kern="1200" dirty="0">
                          <a:solidFill>
                            <a:schemeClr val="tx1"/>
                          </a:solidFill>
                          <a:effectLst/>
                          <a:latin typeface="+mn-lt"/>
                          <a:ea typeface="+mn-ea"/>
                          <a:cs typeface="+mn-cs"/>
                        </a:rPr>
                        <a:t>bis in idem</a:t>
                      </a:r>
                      <a:r>
                        <a:rPr lang="pt-BR" sz="2000" kern="1200" dirty="0">
                          <a:solidFill>
                            <a:schemeClr val="tx1"/>
                          </a:solidFill>
                          <a:effectLst/>
                          <a:latin typeface="+mn-lt"/>
                          <a:ea typeface="+mn-ea"/>
                          <a:cs typeface="+mn-cs"/>
                        </a:rPr>
                        <a:t>:</a:t>
                      </a:r>
                    </a:p>
                    <a:p>
                      <a:pPr algn="just"/>
                      <a:endParaRPr lang="pt-BR" sz="2000" kern="1200" dirty="0">
                        <a:solidFill>
                          <a:schemeClr val="tx1"/>
                        </a:solidFill>
                        <a:effectLst/>
                        <a:latin typeface="+mn-lt"/>
                        <a:ea typeface="+mn-ea"/>
                        <a:cs typeface="+mn-cs"/>
                      </a:endParaRPr>
                    </a:p>
                    <a:p>
                      <a:pPr algn="just"/>
                      <a:r>
                        <a:rPr lang="pt-BR" sz="2000" kern="1200" dirty="0">
                          <a:solidFill>
                            <a:schemeClr val="tx1"/>
                          </a:solidFill>
                          <a:effectLst/>
                          <a:latin typeface="+mn-lt"/>
                          <a:ea typeface="+mn-ea"/>
                          <a:cs typeface="+mn-cs"/>
                        </a:rPr>
                        <a:t>I – devolução integral dos recursos repassados pelo concedente, na hipótese de omissão no dever de prestar contas, falta de comprovação total da execução, inclusive no caso de inexecução total do objeto;</a:t>
                      </a:r>
                    </a:p>
                    <a:p>
                      <a:pPr algn="just"/>
                      <a:endParaRPr lang="pt-BR" sz="2000" kern="1200" dirty="0">
                        <a:solidFill>
                          <a:schemeClr val="tx1"/>
                        </a:solidFill>
                        <a:effectLst/>
                        <a:latin typeface="+mn-lt"/>
                        <a:ea typeface="+mn-ea"/>
                        <a:cs typeface="+mn-cs"/>
                      </a:endParaRPr>
                    </a:p>
                    <a:p>
                      <a:pPr algn="just"/>
                      <a:r>
                        <a:rPr lang="pt-BR" sz="2000" kern="1200" dirty="0">
                          <a:solidFill>
                            <a:schemeClr val="tx1"/>
                          </a:solidFill>
                          <a:effectLst/>
                          <a:latin typeface="+mn-lt"/>
                          <a:ea typeface="+mn-ea"/>
                          <a:cs typeface="+mn-cs"/>
                        </a:rPr>
                        <a:t>II – devolução do valor reprovado, quando se tratar:</a:t>
                      </a:r>
                    </a:p>
                    <a:p>
                      <a:pPr algn="just"/>
                      <a:r>
                        <a:rPr lang="pt-BR" sz="2000" kern="1200" dirty="0">
                          <a:solidFill>
                            <a:schemeClr val="tx1"/>
                          </a:solidFill>
                          <a:effectLst/>
                          <a:latin typeface="+mn-lt"/>
                          <a:ea typeface="+mn-ea"/>
                          <a:cs typeface="+mn-cs"/>
                        </a:rPr>
                        <a:t> </a:t>
                      </a:r>
                    </a:p>
                    <a:p>
                      <a:pPr marL="0" indent="0" algn="just">
                        <a:buNone/>
                      </a:pPr>
                      <a:r>
                        <a:rPr lang="pt-BR" sz="2000" kern="1200" dirty="0">
                          <a:solidFill>
                            <a:schemeClr val="tx1"/>
                          </a:solidFill>
                          <a:effectLst/>
                          <a:latin typeface="+mn-lt"/>
                          <a:ea typeface="+mn-ea"/>
                          <a:cs typeface="+mn-cs"/>
                        </a:rPr>
                        <a:t>a) daquele necessário à conclusão do objeto do convênio ou irregularmente aplicado, conforme o caso, e ambos, considerando, inclusive, a proporcionalidade da contrapartida, na hipótese de falta de comprovação parcial da execução ou de irregularidades, tais como glosa ou desvio na utilização dos recursos;</a:t>
                      </a:r>
                    </a:p>
                    <a:p>
                      <a:pPr marL="0" indent="0" algn="just">
                        <a:buNone/>
                      </a:pPr>
                      <a:endParaRPr lang="pt-BR" sz="2000" kern="1200" dirty="0">
                        <a:solidFill>
                          <a:schemeClr val="tx1"/>
                        </a:solidFill>
                        <a:effectLst/>
                        <a:latin typeface="+mn-lt"/>
                        <a:ea typeface="+mn-ea"/>
                        <a:cs typeface="+mn-cs"/>
                      </a:endParaRPr>
                    </a:p>
                    <a:p>
                      <a:pPr algn="just"/>
                      <a:r>
                        <a:rPr lang="pt-BR" sz="2000" kern="1200" dirty="0">
                          <a:solidFill>
                            <a:schemeClr val="tx1"/>
                          </a:solidFill>
                          <a:effectLst/>
                          <a:latin typeface="+mn-lt"/>
                          <a:ea typeface="+mn-ea"/>
                          <a:cs typeface="+mn-cs"/>
                        </a:rPr>
                        <a:t>b) do rendimento não obtido desde a data planejada de aplicação ou depósito até a data da sua efetivação, ressalvada a hipótese em que o concedente houver dado causa ao atraso, na hipótese de atraso de aplicação dos recursos do convênio de saída, inclusive de contrapartida, bem como de atraso no depósito de contrapartida;</a:t>
                      </a:r>
                    </a:p>
                    <a:p>
                      <a:endParaRPr lang="pt-BR" sz="1800" kern="1200" dirty="0">
                        <a:solidFill>
                          <a:schemeClr val="tx1"/>
                        </a:solidFill>
                        <a:effectLst/>
                        <a:latin typeface="+mn-lt"/>
                        <a:ea typeface="+mn-ea"/>
                        <a:cs typeface="+mn-cs"/>
                      </a:endParaRPr>
                    </a:p>
                    <a:p>
                      <a:pPr algn="just"/>
                      <a:endParaRPr lang="pt-BR" sz="20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154821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6283A531-65D9-406E-E08C-AE1B0D455F69}"/>
              </a:ext>
            </a:extLst>
          </p:cNvPr>
          <p:cNvSpPr>
            <a:spLocks noGrp="1"/>
          </p:cNvSpPr>
          <p:nvPr>
            <p:ph type="title"/>
          </p:nvPr>
        </p:nvSpPr>
        <p:spPr>
          <a:xfrm>
            <a:off x="696664" y="1682368"/>
            <a:ext cx="9818410" cy="3268520"/>
          </a:xfrm>
        </p:spPr>
        <p:txBody>
          <a:bodyPr vert="horz" lIns="91440" tIns="45720" rIns="91440" bIns="45720" rtlCol="0" anchor="ctr">
            <a:normAutofit/>
          </a:bodyPr>
          <a:lstStyle/>
          <a:p>
            <a:pPr algn="ctr"/>
            <a:r>
              <a:rPr lang="en-US" sz="5400" b="1" kern="1200" dirty="0" err="1">
                <a:solidFill>
                  <a:srgbClr val="FFFFFF"/>
                </a:solidFill>
                <a:latin typeface="+mj-lt"/>
                <a:ea typeface="+mj-ea"/>
                <a:cs typeface="+mj-cs"/>
              </a:rPr>
              <a:t>Proposta</a:t>
            </a:r>
            <a:r>
              <a:rPr lang="en-US" sz="5400" b="1" dirty="0">
                <a:solidFill>
                  <a:srgbClr val="FFFFFF"/>
                </a:solidFill>
              </a:rPr>
              <a:t> de </a:t>
            </a:r>
            <a:r>
              <a:rPr lang="en-US" sz="5400" b="1" kern="1200" dirty="0">
                <a:solidFill>
                  <a:srgbClr val="FFFFFF"/>
                </a:solidFill>
                <a:latin typeface="+mj-lt"/>
                <a:ea typeface="+mj-ea"/>
                <a:cs typeface="+mj-cs"/>
              </a:rPr>
              <a:t> </a:t>
            </a:r>
            <a:br>
              <a:rPr lang="en-US" sz="5400" b="1" kern="1200" dirty="0">
                <a:solidFill>
                  <a:srgbClr val="FFFFFF"/>
                </a:solidFill>
                <a:latin typeface="+mj-lt"/>
                <a:ea typeface="+mj-ea"/>
                <a:cs typeface="+mj-cs"/>
              </a:rPr>
            </a:br>
            <a:r>
              <a:rPr lang="en-US" sz="5400" b="1" kern="1200" dirty="0">
                <a:solidFill>
                  <a:srgbClr val="FFFFFF"/>
                </a:solidFill>
                <a:latin typeface="+mj-lt"/>
                <a:ea typeface="+mj-ea"/>
                <a:cs typeface="+mj-cs"/>
              </a:rPr>
              <a:t>Nova </a:t>
            </a:r>
            <a:r>
              <a:rPr lang="en-US" sz="5400" b="1" kern="1200" dirty="0" err="1">
                <a:solidFill>
                  <a:srgbClr val="FFFFFF"/>
                </a:solidFill>
                <a:latin typeface="+mj-lt"/>
                <a:ea typeface="+mj-ea"/>
                <a:cs typeface="+mj-cs"/>
              </a:rPr>
              <a:t>Metodologia</a:t>
            </a:r>
            <a:r>
              <a:rPr lang="en-US" sz="5400" b="1" kern="1200" dirty="0">
                <a:solidFill>
                  <a:srgbClr val="FFFFFF"/>
                </a:solidFill>
                <a:latin typeface="+mj-lt"/>
                <a:ea typeface="+mj-ea"/>
                <a:cs typeface="+mj-cs"/>
              </a:rPr>
              <a:t> de DOA </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Texto 2">
            <a:extLst>
              <a:ext uri="{FF2B5EF4-FFF2-40B4-BE49-F238E27FC236}">
                <a16:creationId xmlns:a16="http://schemas.microsoft.com/office/drawing/2014/main" id="{024AFAA9-087E-CC43-9F2E-E6459E25BB40}"/>
              </a:ext>
            </a:extLst>
          </p:cNvPr>
          <p:cNvSpPr>
            <a:spLocks noGrp="1"/>
          </p:cNvSpPr>
          <p:nvPr>
            <p:ph type="body" idx="1"/>
          </p:nvPr>
        </p:nvSpPr>
        <p:spPr>
          <a:xfrm>
            <a:off x="2224975" y="4554718"/>
            <a:ext cx="6051236" cy="1241828"/>
          </a:xfrm>
        </p:spPr>
        <p:txBody>
          <a:bodyPr vert="horz" lIns="91440" tIns="45720" rIns="91440" bIns="45720" rtlCol="0">
            <a:normAutofit/>
          </a:bodyPr>
          <a:lstStyle/>
          <a:p>
            <a:pPr algn="ctr"/>
            <a:r>
              <a:rPr lang="en-US" sz="3200" dirty="0" err="1">
                <a:solidFill>
                  <a:srgbClr val="FFFFFF"/>
                </a:solidFill>
              </a:rPr>
              <a:t>Implicações</a:t>
            </a:r>
            <a:r>
              <a:rPr lang="en-US" sz="3200" dirty="0">
                <a:solidFill>
                  <a:srgbClr val="FFFFFF"/>
                </a:solidFill>
              </a:rPr>
              <a:t> </a:t>
            </a:r>
            <a:r>
              <a:rPr lang="en-US" sz="3200" dirty="0" err="1">
                <a:solidFill>
                  <a:srgbClr val="FFFFFF"/>
                </a:solidFill>
              </a:rPr>
              <a:t>técnicas</a:t>
            </a:r>
            <a:endParaRPr lang="en-US" sz="3200" kern="1200" dirty="0">
              <a:solidFill>
                <a:srgbClr val="FFFFFF"/>
              </a:solidFill>
              <a:latin typeface="+mn-lt"/>
              <a:ea typeface="+mn-ea"/>
              <a:cs typeface="+mn-cs"/>
            </a:endParaRP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794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CF630-C610-C9D8-B665-51DADEDDFBE3}"/>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67A04DA6-59EA-B8FC-46F7-E51DBA0BC00F}"/>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44810445-B55F-371A-A88E-72ACFE377304}"/>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101A Novo! – Método de cálculo de glosa</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AD0AB4F5-3D19-2AA8-E1E9-C27326C65641}"/>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FC7DE884-7023-D08F-CBBA-FE126053330C}"/>
              </a:ext>
            </a:extLst>
          </p:cNvPr>
          <p:cNvGraphicFramePr>
            <a:graphicFrameLocks noGrp="1"/>
          </p:cNvGraphicFramePr>
          <p:nvPr>
            <p:extLst>
              <p:ext uri="{D42A27DB-BD31-4B8C-83A1-F6EECF244321}">
                <p14:modId xmlns:p14="http://schemas.microsoft.com/office/powerpoint/2010/main" val="1415552533"/>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12192000">
                  <a:extLst>
                    <a:ext uri="{9D8B030D-6E8A-4147-A177-3AD203B41FA5}">
                      <a16:colId xmlns:a16="http://schemas.microsoft.com/office/drawing/2014/main" val="982365721"/>
                    </a:ext>
                  </a:extLst>
                </a:gridCol>
              </a:tblGrid>
              <a:tr h="471151">
                <a:tc>
                  <a:txBody>
                    <a:bodyPr/>
                    <a:lstStyle/>
                    <a:p>
                      <a:endParaRPr lang="pt-BR" sz="2000" dirty="0"/>
                    </a:p>
                  </a:txBody>
                  <a:tcPr/>
                </a:tc>
                <a:extLst>
                  <a:ext uri="{0D108BD9-81ED-4DB2-BD59-A6C34878D82A}">
                    <a16:rowId xmlns:a16="http://schemas.microsoft.com/office/drawing/2014/main" val="3948246579"/>
                  </a:ext>
                </a:extLst>
              </a:tr>
              <a:tr h="155546">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c) do rendimento não obtido calculado com base no montante não aplicado desde a data em que deveria ter sido efetuada a aplicação até a data da conclusão do objeto ou do término da vigência, o que ocorrer primeiro, na hipótese de ausência de aplicação dos recursos do convênio de saída;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0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d) do correspondente ao percentual da contrapartida pactuada, na hipótese de ausência de comprovante de depósito de contrapartida.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0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 1º – Nas hipóteses das alíneas “b” e “c” do inciso II do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o cálculo do rendimento deverá ser efetuado com base nos índices da Calculadora do Cidadão, disponibilizada no sítio eletrônico </a:t>
                      </a:r>
                      <a:r>
                        <a:rPr lang="pt-BR" sz="2000" u="sng" kern="1200" dirty="0">
                          <a:solidFill>
                            <a:schemeClr val="tx1"/>
                          </a:solidFill>
                          <a:effectLst/>
                          <a:latin typeface="+mn-lt"/>
                          <a:ea typeface="+mn-ea"/>
                          <a:cs typeface="+mn-cs"/>
                          <a:hlinkClick r:id="rId3"/>
                        </a:rPr>
                        <a:t>https://www.bcb.gov.br/</a:t>
                      </a:r>
                      <a:r>
                        <a:rPr lang="pt-BR" sz="2000" u="sng" kern="1200" dirty="0" err="1">
                          <a:solidFill>
                            <a:schemeClr val="tx1"/>
                          </a:solidFill>
                          <a:effectLst/>
                          <a:latin typeface="+mn-lt"/>
                          <a:ea typeface="+mn-ea"/>
                          <a:cs typeface="+mn-cs"/>
                          <a:hlinkClick r:id="rId3"/>
                        </a:rPr>
                        <a:t>meubc</a:t>
                      </a:r>
                      <a:r>
                        <a:rPr lang="pt-BR" sz="2000" u="sng" kern="1200" dirty="0">
                          <a:solidFill>
                            <a:schemeClr val="tx1"/>
                          </a:solidFill>
                          <a:effectLst/>
                          <a:latin typeface="+mn-lt"/>
                          <a:ea typeface="+mn-ea"/>
                          <a:cs typeface="+mn-cs"/>
                          <a:hlinkClick r:id="rId3"/>
                        </a:rPr>
                        <a:t>/</a:t>
                      </a:r>
                      <a:r>
                        <a:rPr lang="pt-BR" sz="2000" u="sng" kern="1200" dirty="0" err="1">
                          <a:solidFill>
                            <a:schemeClr val="tx1"/>
                          </a:solidFill>
                          <a:effectLst/>
                          <a:latin typeface="+mn-lt"/>
                          <a:ea typeface="+mn-ea"/>
                          <a:cs typeface="+mn-cs"/>
                          <a:hlinkClick r:id="rId3"/>
                        </a:rPr>
                        <a:t>calculadoradocidadao</a:t>
                      </a:r>
                      <a:r>
                        <a:rPr lang="pt-BR" sz="2000" kern="1200" dirty="0">
                          <a:solidFill>
                            <a:schemeClr val="tx1"/>
                          </a:solidFill>
                          <a:effectLst/>
                          <a:latin typeface="+mn-lt"/>
                          <a:ea typeface="+mn-ea"/>
                          <a:cs typeface="+mn-cs"/>
                        </a:rPr>
                        <a:t>, considerando a remuneração correspondente da conta bancária específica.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kern="1200" dirty="0">
                        <a:solidFill>
                          <a:schemeClr val="tx1"/>
                        </a:solidFill>
                        <a:effectLst/>
                        <a:latin typeface="+mn-lt"/>
                        <a:ea typeface="+mn-ea"/>
                        <a:cs typeface="+mn-cs"/>
                      </a:endParaRPr>
                    </a:p>
                    <a:p>
                      <a:endParaRPr lang="pt-BR" sz="1800" kern="1200" dirty="0">
                        <a:solidFill>
                          <a:schemeClr val="tx1"/>
                        </a:solidFill>
                        <a:effectLst/>
                        <a:latin typeface="+mn-lt"/>
                        <a:ea typeface="+mn-ea"/>
                        <a:cs typeface="+mn-cs"/>
                      </a:endParaRPr>
                    </a:p>
                    <a:p>
                      <a:pPr algn="just"/>
                      <a:endParaRPr lang="pt-BR" sz="20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3827039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E332E-25A5-2005-21CB-3DCC6B036F93}"/>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BAD4C779-4857-A32C-E676-B2489EDBD9EB}"/>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3542A13F-5B1E-8B6F-5934-B2B51B09CC42}"/>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101A Novo! – Método de cálculo de glosa</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FA6A5D7B-429F-D5AC-52AA-48612F115FB5}"/>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EE8C082B-EA60-CF0B-2A59-7DEEDF32A7C0}"/>
              </a:ext>
            </a:extLst>
          </p:cNvPr>
          <p:cNvGraphicFramePr>
            <a:graphicFrameLocks noGrp="1"/>
          </p:cNvGraphicFramePr>
          <p:nvPr>
            <p:extLst>
              <p:ext uri="{D42A27DB-BD31-4B8C-83A1-F6EECF244321}">
                <p14:modId xmlns:p14="http://schemas.microsoft.com/office/powerpoint/2010/main" val="1214378715"/>
              </p:ext>
            </p:extLst>
          </p:nvPr>
        </p:nvGraphicFramePr>
        <p:xfrm>
          <a:off x="-1" y="719665"/>
          <a:ext cx="12192000" cy="6048991"/>
        </p:xfrm>
        <a:graphic>
          <a:graphicData uri="http://schemas.openxmlformats.org/drawingml/2006/table">
            <a:tbl>
              <a:tblPr firstRow="1" bandRow="1">
                <a:tableStyleId>{ED083AE6-46FA-4A59-8FB0-9F97EB10719F}</a:tableStyleId>
              </a:tblPr>
              <a:tblGrid>
                <a:gridCol w="12192000">
                  <a:extLst>
                    <a:ext uri="{9D8B030D-6E8A-4147-A177-3AD203B41FA5}">
                      <a16:colId xmlns:a16="http://schemas.microsoft.com/office/drawing/2014/main" val="982365721"/>
                    </a:ext>
                  </a:extLst>
                </a:gridCol>
              </a:tblGrid>
              <a:tr h="471151">
                <a:tc>
                  <a:txBody>
                    <a:bodyPr/>
                    <a:lstStyle/>
                    <a:p>
                      <a:endParaRPr lang="pt-BR" sz="2000" dirty="0"/>
                    </a:p>
                  </a:txBody>
                  <a:tcPr/>
                </a:tc>
                <a:extLst>
                  <a:ext uri="{0D108BD9-81ED-4DB2-BD59-A6C34878D82A}">
                    <a16:rowId xmlns:a16="http://schemas.microsoft.com/office/drawing/2014/main" val="3948246579"/>
                  </a:ext>
                </a:extLst>
              </a:tr>
              <a:tr h="4646966">
                <a:tc>
                  <a:txBody>
                    <a:bodyPr/>
                    <a:lstStyle/>
                    <a:p>
                      <a:r>
                        <a:rPr lang="pt-BR" sz="2000" kern="1200" dirty="0">
                          <a:solidFill>
                            <a:schemeClr val="tx1"/>
                          </a:solidFill>
                          <a:effectLst/>
                          <a:latin typeface="+mn-lt"/>
                          <a:ea typeface="+mn-ea"/>
                          <a:cs typeface="+mn-cs"/>
                        </a:rPr>
                        <a:t>§ 2º – Constatado o valor reprovado nos termos do inciso II do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ou a ausência de devolução dos saldos em conta, o valor a ser devolvido ao concedente será calculado observando-se a proporcionalidade dos recursos transferidos e da contrapartida, independentemente da data em que foram aportados pelas partes.</a:t>
                      </a:r>
                    </a:p>
                    <a:p>
                      <a:endParaRPr lang="pt-BR"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 3º – A taxa referencial do Sistema Especial de Liquidação e Custódia – Selic, disponibilizada no sítio eletrônico </a:t>
                      </a:r>
                      <a:r>
                        <a:rPr lang="pt-BR" sz="2000" u="sng" kern="1200" dirty="0">
                          <a:solidFill>
                            <a:schemeClr val="tx1"/>
                          </a:solidFill>
                          <a:effectLst/>
                          <a:latin typeface="+mn-lt"/>
                          <a:ea typeface="+mn-ea"/>
                          <a:cs typeface="+mn-cs"/>
                          <a:hlinkClick r:id="rId3"/>
                        </a:rPr>
                        <a:t>www.receita.fazenda.gov.br</a:t>
                      </a:r>
                      <a:r>
                        <a:rPr lang="pt-BR" sz="2000" kern="1200" dirty="0">
                          <a:solidFill>
                            <a:schemeClr val="tx1"/>
                          </a:solidFill>
                          <a:effectLst/>
                          <a:latin typeface="+mn-lt"/>
                          <a:ea typeface="+mn-ea"/>
                          <a:cs typeface="+mn-cs"/>
                        </a:rPr>
                        <a:t>, tabela “Taxa de Juros Selic Acumulada Mensalmente”, incidirá sobre o valor a ser devolvido, considerando a taxa constante da tabela correspondente ao mês:</a:t>
                      </a:r>
                    </a:p>
                    <a:p>
                      <a:endParaRPr lang="pt-BR"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I </a:t>
                      </a:r>
                      <a:r>
                        <a:rPr lang="pt-BR" sz="2000" b="1" kern="1200" dirty="0">
                          <a:solidFill>
                            <a:schemeClr val="tx1"/>
                          </a:solidFill>
                          <a:effectLst/>
                          <a:latin typeface="+mn-lt"/>
                          <a:ea typeface="+mn-ea"/>
                          <a:cs typeface="+mn-cs"/>
                        </a:rPr>
                        <a:t>– do crédito </a:t>
                      </a:r>
                      <a:r>
                        <a:rPr lang="pt-BR" sz="2000" kern="1200" dirty="0">
                          <a:solidFill>
                            <a:schemeClr val="tx1"/>
                          </a:solidFill>
                          <a:effectLst/>
                          <a:latin typeface="+mn-lt"/>
                          <a:ea typeface="+mn-ea"/>
                          <a:cs typeface="+mn-cs"/>
                        </a:rPr>
                        <a:t>na conta bancária específica, quando conhecida, ou mês do repasse dos recursos, nas hipóteses do inciso I e alínea “a” e “d” do inciso II do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exceto nas ocorrências previstas no inciso II deste parágrafo;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000" kern="1200" dirty="0">
                        <a:solidFill>
                          <a:schemeClr val="tx1"/>
                        </a:solidFill>
                        <a:effectLst/>
                        <a:latin typeface="+mn-lt"/>
                        <a:ea typeface="+mn-ea"/>
                        <a:cs typeface="+mn-cs"/>
                      </a:endParaRPr>
                    </a:p>
                    <a:p>
                      <a:endParaRPr lang="pt-BR" sz="20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II – </a:t>
                      </a:r>
                      <a:r>
                        <a:rPr lang="pt-BR" sz="2000" b="1" kern="1200" dirty="0">
                          <a:solidFill>
                            <a:schemeClr val="tx1"/>
                          </a:solidFill>
                          <a:effectLst/>
                          <a:latin typeface="+mn-lt"/>
                          <a:ea typeface="+mn-ea"/>
                          <a:cs typeface="+mn-cs"/>
                        </a:rPr>
                        <a:t>do pagamento das despesas específicas glosadas </a:t>
                      </a:r>
                      <a:r>
                        <a:rPr lang="pt-BR" sz="2000" kern="1200" dirty="0">
                          <a:solidFill>
                            <a:schemeClr val="tx1"/>
                          </a:solidFill>
                          <a:effectLst/>
                          <a:latin typeface="+mn-lt"/>
                          <a:ea typeface="+mn-ea"/>
                          <a:cs typeface="+mn-cs"/>
                        </a:rPr>
                        <a:t>ou impugnadas que configurem danos ao erário, na hipótese da alínea “a” do inciso II do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e desde que os recursos tenham sido aplicados no mercado financeiro;</a:t>
                      </a:r>
                    </a:p>
                    <a:p>
                      <a:pPr algn="just"/>
                      <a:endParaRPr lang="pt-BR" sz="2000" kern="1200" dirty="0">
                        <a:solidFill>
                          <a:schemeClr val="tx1"/>
                        </a:solidFill>
                        <a:effectLst/>
                        <a:latin typeface="+mn-lt"/>
                        <a:ea typeface="+mn-ea"/>
                        <a:cs typeface="+mn-cs"/>
                      </a:endParaRPr>
                    </a:p>
                  </a:txBody>
                  <a:tcPr>
                    <a:solidFill>
                      <a:schemeClr val="bg1">
                        <a:alpha val="20000"/>
                      </a:schemeClr>
                    </a:solidFill>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4142427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F41F-0D38-C141-357B-07A5677C7288}"/>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8A4493E3-4BF1-3D5F-7FCE-2A3640E1A00F}"/>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B59B56BF-5BE2-CE60-37CB-1935C3A001AA}"/>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101A Novo! – Método de cálculo de glosa</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9A1E0AF8-9D3B-2E5A-EFB7-F17BDA4BEFCA}"/>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08F6FB6D-0B1E-918C-6989-9637072BC06A}"/>
              </a:ext>
            </a:extLst>
          </p:cNvPr>
          <p:cNvGraphicFramePr>
            <a:graphicFrameLocks noGrp="1"/>
          </p:cNvGraphicFramePr>
          <p:nvPr>
            <p:extLst>
              <p:ext uri="{D42A27DB-BD31-4B8C-83A1-F6EECF244321}">
                <p14:modId xmlns:p14="http://schemas.microsoft.com/office/powerpoint/2010/main" val="1929017759"/>
              </p:ext>
            </p:extLst>
          </p:nvPr>
        </p:nvGraphicFramePr>
        <p:xfrm>
          <a:off x="130627" y="1335403"/>
          <a:ext cx="12192000" cy="4646966"/>
        </p:xfrm>
        <a:graphic>
          <a:graphicData uri="http://schemas.openxmlformats.org/drawingml/2006/table">
            <a:tbl>
              <a:tblPr firstRow="1" bandRow="1">
                <a:tableStyleId>{ED083AE6-46FA-4A59-8FB0-9F97EB10719F}</a:tableStyleId>
              </a:tblPr>
              <a:tblGrid>
                <a:gridCol w="12192000">
                  <a:extLst>
                    <a:ext uri="{9D8B030D-6E8A-4147-A177-3AD203B41FA5}">
                      <a16:colId xmlns:a16="http://schemas.microsoft.com/office/drawing/2014/main" val="982365721"/>
                    </a:ext>
                  </a:extLst>
                </a:gridCol>
              </a:tblGrid>
              <a:tr h="4646966">
                <a:tc>
                  <a:txBody>
                    <a:bodyPr/>
                    <a:lstStyle/>
                    <a:p>
                      <a:pPr algn="just"/>
                      <a:r>
                        <a:rPr lang="pt-BR" sz="2400" b="0" i="0" kern="1200" dirty="0">
                          <a:solidFill>
                            <a:schemeClr val="tx1"/>
                          </a:solidFill>
                          <a:effectLst/>
                          <a:latin typeface="+mn-lt"/>
                          <a:ea typeface="+mn-ea"/>
                          <a:cs typeface="+mn-cs"/>
                        </a:rPr>
                        <a:t>III – </a:t>
                      </a:r>
                      <a:r>
                        <a:rPr lang="pt-BR" sz="2400" b="1" i="0" kern="1200" dirty="0">
                          <a:solidFill>
                            <a:schemeClr val="tx1"/>
                          </a:solidFill>
                          <a:effectLst/>
                          <a:latin typeface="+mn-lt"/>
                          <a:ea typeface="+mn-ea"/>
                          <a:cs typeface="+mn-cs"/>
                        </a:rPr>
                        <a:t>de término do cálculo do valor reprovado</a:t>
                      </a:r>
                      <a:r>
                        <a:rPr lang="pt-BR" sz="2400" b="0" i="0" kern="1200" dirty="0">
                          <a:solidFill>
                            <a:schemeClr val="tx1"/>
                          </a:solidFill>
                          <a:effectLst/>
                          <a:latin typeface="+mn-lt"/>
                          <a:ea typeface="+mn-ea"/>
                          <a:cs typeface="+mn-cs"/>
                        </a:rPr>
                        <a:t>, nas hipóteses das alíneas “b” e “c” do inciso II do </a:t>
                      </a:r>
                      <a:r>
                        <a:rPr lang="pt-BR" sz="2400" b="0" i="1" kern="1200" dirty="0">
                          <a:solidFill>
                            <a:schemeClr val="tx1"/>
                          </a:solidFill>
                          <a:effectLst/>
                          <a:latin typeface="+mn-lt"/>
                          <a:ea typeface="+mn-ea"/>
                          <a:cs typeface="+mn-cs"/>
                        </a:rPr>
                        <a:t>caput</a:t>
                      </a:r>
                      <a:r>
                        <a:rPr lang="pt-BR" sz="2400" b="0" i="0" kern="1200" dirty="0">
                          <a:solidFill>
                            <a:schemeClr val="tx1"/>
                          </a:solidFill>
                          <a:effectLst/>
                          <a:latin typeface="+mn-lt"/>
                          <a:ea typeface="+mn-ea"/>
                          <a:cs typeface="+mn-cs"/>
                        </a:rPr>
                        <a:t>;</a:t>
                      </a:r>
                    </a:p>
                    <a:p>
                      <a:pPr algn="just"/>
                      <a:r>
                        <a:rPr lang="pt-BR" sz="2400" b="0" i="0" kern="1200" dirty="0">
                          <a:solidFill>
                            <a:schemeClr val="tx1"/>
                          </a:solidFill>
                          <a:effectLst/>
                          <a:latin typeface="+mn-lt"/>
                          <a:ea typeface="+mn-ea"/>
                          <a:cs typeface="+mn-cs"/>
                        </a:rPr>
                        <a:t>IV </a:t>
                      </a:r>
                      <a:r>
                        <a:rPr lang="pt-BR" sz="2400" b="1" i="0" kern="1200" dirty="0">
                          <a:solidFill>
                            <a:schemeClr val="tx1"/>
                          </a:solidFill>
                          <a:effectLst/>
                          <a:latin typeface="+mn-lt"/>
                          <a:ea typeface="+mn-ea"/>
                          <a:cs typeface="+mn-cs"/>
                        </a:rPr>
                        <a:t>– seguinte ao mês de término da vigência</a:t>
                      </a:r>
                      <a:r>
                        <a:rPr lang="pt-BR" sz="2400" b="0" i="0" kern="1200" dirty="0">
                          <a:solidFill>
                            <a:schemeClr val="tx1"/>
                          </a:solidFill>
                          <a:effectLst/>
                          <a:latin typeface="+mn-lt"/>
                          <a:ea typeface="+mn-ea"/>
                          <a:cs typeface="+mn-cs"/>
                        </a:rPr>
                        <a:t>, na hipótese de não devolução do saldo em conta.</a:t>
                      </a:r>
                    </a:p>
                    <a:p>
                      <a:pPr algn="just"/>
                      <a:endParaRPr lang="pt-BR" sz="2400" b="0" i="0" kern="1200" dirty="0">
                        <a:solidFill>
                          <a:schemeClr val="tx1"/>
                        </a:solidFill>
                        <a:effectLst/>
                        <a:latin typeface="+mn-lt"/>
                        <a:ea typeface="+mn-ea"/>
                        <a:cs typeface="+mn-cs"/>
                      </a:endParaRPr>
                    </a:p>
                    <a:p>
                      <a:pPr algn="just"/>
                      <a:r>
                        <a:rPr lang="pt-BR" sz="2400" b="0" i="0" kern="1200" dirty="0">
                          <a:solidFill>
                            <a:schemeClr val="tx1"/>
                          </a:solidFill>
                          <a:effectLst/>
                          <a:latin typeface="+mn-lt"/>
                          <a:ea typeface="+mn-ea"/>
                          <a:cs typeface="+mn-cs"/>
                        </a:rPr>
                        <a:t>§ 4º – Deverão ser contabilizados nos cálculos de que trata esse artigo eventuais valores já devolvidos pelo parceiro antes do envio da notificação em que constará os valores apurados de dano ao erário, atualizando-se os valores já devolvidos pela Taxa Selic, disponibilizada no sítio eletrônico </a:t>
                      </a:r>
                      <a:r>
                        <a:rPr lang="pt-BR" sz="2400" b="0" i="0" u="none" strike="noStrike" kern="1200" dirty="0">
                          <a:solidFill>
                            <a:schemeClr val="tx1"/>
                          </a:solidFill>
                          <a:effectLst/>
                          <a:latin typeface="+mn-lt"/>
                          <a:ea typeface="+mn-ea"/>
                          <a:cs typeface="+mn-cs"/>
                          <a:hlinkClick r:id="rId3"/>
                        </a:rPr>
                        <a:t>www.receita.fazenda.gov.br</a:t>
                      </a:r>
                      <a:r>
                        <a:rPr lang="pt-BR" sz="2400" b="0" i="0" kern="1200" dirty="0">
                          <a:solidFill>
                            <a:schemeClr val="tx1"/>
                          </a:solidFill>
                          <a:effectLst/>
                          <a:latin typeface="+mn-lt"/>
                          <a:ea typeface="+mn-ea"/>
                          <a:cs typeface="+mn-cs"/>
                        </a:rPr>
                        <a:t>, tabela “Taxa de Juros Selic Acumulada Mensalmente”, considerando a taxa constante da tabela correspondente ao mês em que o recurso foi devolvido.</a:t>
                      </a:r>
                    </a:p>
                    <a:p>
                      <a:pPr algn="just"/>
                      <a:endParaRPr lang="pt-BR" sz="2000" kern="1200" dirty="0">
                        <a:solidFill>
                          <a:schemeClr val="tx1"/>
                        </a:solidFill>
                        <a:effectLst/>
                        <a:latin typeface="+mn-lt"/>
                        <a:ea typeface="+mn-ea"/>
                        <a:cs typeface="+mn-cs"/>
                      </a:endParaRPr>
                    </a:p>
                  </a:txBody>
                  <a:tcPr>
                    <a:solidFill>
                      <a:schemeClr val="bg1">
                        <a:alpha val="20000"/>
                      </a:schemeClr>
                    </a:solidFill>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47173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4CE1-9EC8-4B95-9262-0DF61CCCCCEA}"/>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C47EE603-7DC8-4B29-4DCA-5BACAE7279FB}"/>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B5DD8D29-141C-0B38-2B6F-AFC29CA2A28D}"/>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101A Novo! – Método de cálculo de glosa</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6B2306BA-A518-F28C-E475-24B60F1BAE2E}"/>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141E1D7D-AFFA-DD03-00E0-940B95190C4E}"/>
              </a:ext>
            </a:extLst>
          </p:cNvPr>
          <p:cNvGraphicFramePr>
            <a:graphicFrameLocks noGrp="1"/>
          </p:cNvGraphicFramePr>
          <p:nvPr>
            <p:extLst>
              <p:ext uri="{D42A27DB-BD31-4B8C-83A1-F6EECF244321}">
                <p14:modId xmlns:p14="http://schemas.microsoft.com/office/powerpoint/2010/main" val="80960847"/>
              </p:ext>
            </p:extLst>
          </p:nvPr>
        </p:nvGraphicFramePr>
        <p:xfrm>
          <a:off x="0" y="1176020"/>
          <a:ext cx="12192000" cy="5516880"/>
        </p:xfrm>
        <a:graphic>
          <a:graphicData uri="http://schemas.openxmlformats.org/drawingml/2006/table">
            <a:tbl>
              <a:tblPr firstRow="1" bandRow="1">
                <a:tableStyleId>{ED083AE6-46FA-4A59-8FB0-9F97EB10719F}</a:tableStyleId>
              </a:tblPr>
              <a:tblGrid>
                <a:gridCol w="12192000">
                  <a:extLst>
                    <a:ext uri="{9D8B030D-6E8A-4147-A177-3AD203B41FA5}">
                      <a16:colId xmlns:a16="http://schemas.microsoft.com/office/drawing/2014/main" val="982365721"/>
                    </a:ext>
                  </a:extLst>
                </a:gridCol>
              </a:tblGrid>
              <a:tr h="4646966">
                <a:tc>
                  <a:txBody>
                    <a:bodyPr/>
                    <a:lstStyle/>
                    <a:p>
                      <a:pPr algn="just"/>
                      <a:r>
                        <a:rPr lang="pt-BR" sz="2400" b="0" i="0" kern="1200" dirty="0">
                          <a:solidFill>
                            <a:schemeClr val="tx1"/>
                          </a:solidFill>
                          <a:effectLst/>
                          <a:latin typeface="+mn-lt"/>
                          <a:ea typeface="+mn-ea"/>
                          <a:cs typeface="+mn-cs"/>
                        </a:rPr>
                        <a:t>§ 5º – Na hipótese de a análise da prestação de contas não ser concluída dentro do prazo previsto neste decreto, sendo o atraso ocasionado por fatos não imputados ao próprio parceiro ou convenente ou seus representantes</a:t>
                      </a:r>
                      <a:r>
                        <a:rPr lang="pt-BR" sz="2400" b="0" i="0" u="sng" kern="1200" dirty="0">
                          <a:solidFill>
                            <a:schemeClr val="tx1"/>
                          </a:solidFill>
                          <a:effectLst/>
                          <a:latin typeface="+mn-lt"/>
                          <a:ea typeface="+mn-ea"/>
                          <a:cs typeface="+mn-cs"/>
                        </a:rPr>
                        <a:t>, fica vedada a incidência de juros de mora sobre o valor a ser devolvido no período compreendido entre o final do prazo regulamentar para análise da prestação de contas e a data em que foi ultimada a apreciação da prestação de contas pelo concedente, incidindo no referido período, para fins de atualização monetária, a variação anual do Índice Nacional de Preços ao Consumidor Amplo – IPCA, calculado pelo Instituto Brasileiro de Geografia e Estatística – IBGE.</a:t>
                      </a:r>
                    </a:p>
                    <a:p>
                      <a:pPr algn="just"/>
                      <a:r>
                        <a:rPr lang="pt-BR" sz="2400" b="0" i="0" kern="1200" dirty="0">
                          <a:solidFill>
                            <a:schemeClr val="tx1"/>
                          </a:solidFill>
                          <a:effectLst/>
                          <a:latin typeface="+mn-lt"/>
                          <a:ea typeface="+mn-ea"/>
                          <a:cs typeface="+mn-cs"/>
                        </a:rPr>
                        <a:t>§ 6º – </a:t>
                      </a:r>
                      <a:r>
                        <a:rPr lang="pt-BR" sz="2400" b="0" i="0" u="sng" kern="1200" dirty="0">
                          <a:solidFill>
                            <a:schemeClr val="tx1"/>
                          </a:solidFill>
                          <a:effectLst/>
                          <a:latin typeface="+mn-lt"/>
                          <a:ea typeface="+mn-ea"/>
                          <a:cs typeface="+mn-cs"/>
                        </a:rPr>
                        <a:t>Na hipótese de ser necessário restituir ao parceiro ou convenente recurso devolvido a mais por ele, esse deve ser atualizado monetariamente, desde a data da devolução, pelo IPCA, calculado pelo IBGE.</a:t>
                      </a:r>
                    </a:p>
                    <a:p>
                      <a:pPr algn="just"/>
                      <a:r>
                        <a:rPr lang="pt-BR" sz="2400" b="0" i="0" kern="1200" dirty="0">
                          <a:solidFill>
                            <a:schemeClr val="tx1"/>
                          </a:solidFill>
                          <a:effectLst/>
                          <a:latin typeface="+mn-lt"/>
                          <a:ea typeface="+mn-ea"/>
                          <a:cs typeface="+mn-cs"/>
                        </a:rPr>
                        <a:t>§ 7º – A critério do concedente, poderá ser realizada a compensação total ou parcial entre os débitos de que trata esse artigo com créditos eventualmente devidos pela concedente ao convenente, decorrentes do mesmo convênio de saída.</a:t>
                      </a:r>
                    </a:p>
                    <a:p>
                      <a:pPr algn="just"/>
                      <a:endParaRPr lang="pt-BR" sz="2000" kern="1200" dirty="0">
                        <a:solidFill>
                          <a:schemeClr val="tx1"/>
                        </a:solidFill>
                        <a:effectLst/>
                        <a:latin typeface="+mn-lt"/>
                        <a:ea typeface="+mn-ea"/>
                        <a:cs typeface="+mn-cs"/>
                      </a:endParaRPr>
                    </a:p>
                  </a:txBody>
                  <a:tcPr>
                    <a:solidFill>
                      <a:schemeClr val="bg1">
                        <a:alpha val="20000"/>
                      </a:schemeClr>
                    </a:solidFill>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3209630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58BF7-0154-5E62-8380-C0EBCBA62AEB}"/>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E318EC93-3086-6E9A-3F0A-9DAA4E3BBC2D}"/>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58375F18-2145-73F3-C1C4-51E2442D056D}"/>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102 – Da conclusão das análises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74B3382B-0686-776F-7BC8-901EE410748A}"/>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13D86E60-C290-6DA2-4B57-C13E7E55D904}"/>
              </a:ext>
            </a:extLst>
          </p:cNvPr>
          <p:cNvGraphicFramePr>
            <a:graphicFrameLocks noGrp="1"/>
          </p:cNvGraphicFramePr>
          <p:nvPr>
            <p:extLst>
              <p:ext uri="{D42A27DB-BD31-4B8C-83A1-F6EECF244321}">
                <p14:modId xmlns:p14="http://schemas.microsoft.com/office/powerpoint/2010/main" val="1784200410"/>
              </p:ext>
            </p:extLst>
          </p:nvPr>
        </p:nvGraphicFramePr>
        <p:xfrm>
          <a:off x="-1" y="719665"/>
          <a:ext cx="12192000" cy="5774671"/>
        </p:xfrm>
        <a:graphic>
          <a:graphicData uri="http://schemas.openxmlformats.org/drawingml/2006/table">
            <a:tbl>
              <a:tblPr firstRow="1" bandRow="1">
                <a:tableStyleId>{ED083AE6-46FA-4A59-8FB0-9F97EB10719F}</a:tableStyleId>
              </a:tblPr>
              <a:tblGrid>
                <a:gridCol w="5529944">
                  <a:extLst>
                    <a:ext uri="{9D8B030D-6E8A-4147-A177-3AD203B41FA5}">
                      <a16:colId xmlns:a16="http://schemas.microsoft.com/office/drawing/2014/main" val="3284162336"/>
                    </a:ext>
                  </a:extLst>
                </a:gridCol>
                <a:gridCol w="6662056">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r>
                        <a:rPr lang="pt-BR" sz="1800" kern="1200" dirty="0">
                          <a:solidFill>
                            <a:schemeClr val="tx1"/>
                          </a:solidFill>
                          <a:effectLst/>
                          <a:latin typeface="+mn-lt"/>
                          <a:ea typeface="+mn-ea"/>
                          <a:cs typeface="+mn-cs"/>
                        </a:rPr>
                        <a:t>Art. 102 – O parecer conclusivo do concedente sobre a prestação de contas final deverá opinar, alternativamente, pela:</a:t>
                      </a:r>
                    </a:p>
                    <a:p>
                      <a:r>
                        <a:rPr lang="pt-BR" sz="1800" kern="1200" dirty="0">
                          <a:solidFill>
                            <a:schemeClr val="tx1"/>
                          </a:solidFill>
                          <a:effectLst/>
                          <a:latin typeface="+mn-lt"/>
                          <a:ea typeface="+mn-ea"/>
                          <a:cs typeface="+mn-cs"/>
                        </a:rPr>
                        <a:t>I – aprovação da prestação de contas, quando constatado o atingimento dos resultados e das metas pactuadas, ou quando devidamente justificado o não atingimento de metas em razão do risco tecnológico;</a:t>
                      </a:r>
                    </a:p>
                    <a:p>
                      <a:endParaRPr lang="pt-BR"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tx1"/>
                          </a:solidFill>
                          <a:effectLst/>
                          <a:latin typeface="+mn-lt"/>
                          <a:ea typeface="+mn-ea"/>
                          <a:cs typeface="+mn-cs"/>
                        </a:rPr>
                        <a:t>II – aprovação da prestação de contas com ressalvas, quando, apesar de cumprido o objeto e as metas, for constatada impropriedade ou qualquer outra falta de natureza formal que não resulte em dano ao erário;</a:t>
                      </a:r>
                    </a:p>
                    <a:p>
                      <a:endParaRPr lang="pt-BR" sz="1800" kern="1200" dirty="0">
                        <a:solidFill>
                          <a:schemeClr val="tx1"/>
                        </a:solidFill>
                        <a:effectLst/>
                        <a:latin typeface="+mn-lt"/>
                        <a:ea typeface="+mn-ea"/>
                        <a:cs typeface="+mn-cs"/>
                      </a:endParaRPr>
                    </a:p>
                    <a:p>
                      <a:pPr algn="just"/>
                      <a:endParaRPr lang="pt-BR"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tx1"/>
                          </a:solidFill>
                          <a:effectLst/>
                          <a:latin typeface="+mn-lt"/>
                          <a:ea typeface="+mn-ea"/>
                          <a:cs typeface="+mn-cs"/>
                        </a:rPr>
                        <a:t>Art. 102 – O parecer conclusivo do concedente sobre a prestação de contas final deverá opinar, alternativamente, pela: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8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tx1"/>
                          </a:solidFill>
                          <a:effectLst/>
                          <a:latin typeface="+mn-lt"/>
                          <a:ea typeface="+mn-ea"/>
                          <a:cs typeface="+mn-cs"/>
                        </a:rPr>
                        <a:t>I – aprovação da prestação de contas, quando constatado o alcance dos resultados e das metas pactuadas, ou quando devidamente justificado o não alcance das metas em razão do risco tecnológico;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8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tx1"/>
                          </a:solidFill>
                          <a:effectLst/>
                          <a:latin typeface="+mn-lt"/>
                          <a:ea typeface="+mn-ea"/>
                          <a:cs typeface="+mn-cs"/>
                        </a:rPr>
                        <a:t>II – aprovação da prestação de contas com ressalvas, </a:t>
                      </a:r>
                      <a:r>
                        <a:rPr lang="pt-BR" sz="1800" u="sng" kern="1200" dirty="0">
                          <a:solidFill>
                            <a:schemeClr val="tx1"/>
                          </a:solidFill>
                          <a:effectLst/>
                          <a:latin typeface="+mn-lt"/>
                          <a:ea typeface="+mn-ea"/>
                          <a:cs typeface="+mn-cs"/>
                        </a:rPr>
                        <a:t>quando, apesar de cumpridos o objeto e as metas, for constatada impropriedade ou qualquer outra falta de natureza formal que não resulte em dano ao erário, ou ainda, quando comprovada a execução parcial do objeto, sem comprometer a finalidade da parceria, desde que devidamente justificado e com a devolução da parcela ou saldo não executado;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800" kern="1200" dirty="0">
                        <a:solidFill>
                          <a:schemeClr val="tx1"/>
                        </a:solidFill>
                        <a:effectLst/>
                        <a:latin typeface="+mn-lt"/>
                        <a:ea typeface="+mn-ea"/>
                        <a:cs typeface="+mn-cs"/>
                      </a:endParaRPr>
                    </a:p>
                    <a:p>
                      <a:pPr algn="just"/>
                      <a:endParaRPr lang="pt-BR" sz="20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4160779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ECC96-5756-9D45-4204-7B88EB5C2B9C}"/>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89708F31-98C1-4340-8323-6FB3EC6422B8}"/>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77776168-FF09-78BB-05B2-E0F4752D5F85}"/>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102 – Da conclusão das análises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CC06B27C-A43E-90F4-F135-9F82FA9304D2}"/>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23421D79-8855-2729-94A7-9D075D33738B}"/>
              </a:ext>
            </a:extLst>
          </p:cNvPr>
          <p:cNvGraphicFramePr>
            <a:graphicFrameLocks noGrp="1"/>
          </p:cNvGraphicFramePr>
          <p:nvPr>
            <p:extLst>
              <p:ext uri="{D42A27DB-BD31-4B8C-83A1-F6EECF244321}">
                <p14:modId xmlns:p14="http://schemas.microsoft.com/office/powerpoint/2010/main" val="1367251712"/>
              </p:ext>
            </p:extLst>
          </p:nvPr>
        </p:nvGraphicFramePr>
        <p:xfrm>
          <a:off x="-1" y="719665"/>
          <a:ext cx="12192000" cy="6932911"/>
        </p:xfrm>
        <a:graphic>
          <a:graphicData uri="http://schemas.openxmlformats.org/drawingml/2006/table">
            <a:tbl>
              <a:tblPr firstRow="1" bandRow="1">
                <a:tableStyleId>{ED083AE6-46FA-4A59-8FB0-9F97EB10719F}</a:tableStyleId>
              </a:tblPr>
              <a:tblGrid>
                <a:gridCol w="6008915">
                  <a:extLst>
                    <a:ext uri="{9D8B030D-6E8A-4147-A177-3AD203B41FA5}">
                      <a16:colId xmlns:a16="http://schemas.microsoft.com/office/drawing/2014/main" val="3284162336"/>
                    </a:ext>
                  </a:extLst>
                </a:gridCol>
                <a:gridCol w="6183085">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000" kern="1200" dirty="0">
                          <a:solidFill>
                            <a:schemeClr val="tx1"/>
                          </a:solidFill>
                          <a:effectLst/>
                          <a:latin typeface="+mn-lt"/>
                          <a:ea typeface="+mn-ea"/>
                          <a:cs typeface="+mn-cs"/>
                        </a:rPr>
                        <a:t>III – rejeição parcial, quando comprovada a execução parcial do objeto, sem comprometer a finalidade da parceria, desde que devidamente justificado e com a devida devolução da parcela ou saldo não executado;</a:t>
                      </a:r>
                    </a:p>
                    <a:p>
                      <a:pPr algn="just"/>
                      <a:endParaRPr lang="pt-BR" sz="2000" kern="1200" dirty="0">
                        <a:solidFill>
                          <a:schemeClr val="tx1"/>
                        </a:solidFill>
                        <a:effectLst/>
                        <a:latin typeface="+mn-lt"/>
                        <a:ea typeface="+mn-ea"/>
                        <a:cs typeface="+mn-cs"/>
                      </a:endParaRPr>
                    </a:p>
                    <a:p>
                      <a:pPr algn="just"/>
                      <a:r>
                        <a:rPr lang="pt-BR" sz="2000" kern="1200" dirty="0">
                          <a:solidFill>
                            <a:schemeClr val="tx1"/>
                          </a:solidFill>
                          <a:effectLst/>
                          <a:latin typeface="+mn-lt"/>
                          <a:ea typeface="+mn-ea"/>
                          <a:cs typeface="+mn-cs"/>
                        </a:rPr>
                        <a:t>IV – rejeição da prestação de contas, sem prejuízo das sanções civis, penais e administrativas cabíveis, nas seguintes hipóteses:</a:t>
                      </a:r>
                    </a:p>
                    <a:p>
                      <a:pPr algn="just"/>
                      <a:r>
                        <a:rPr lang="pt-BR" sz="2000" kern="1200" dirty="0">
                          <a:solidFill>
                            <a:schemeClr val="tx1"/>
                          </a:solidFill>
                          <a:effectLst/>
                          <a:latin typeface="+mn-lt"/>
                          <a:ea typeface="+mn-ea"/>
                          <a:cs typeface="+mn-cs"/>
                        </a:rPr>
                        <a:t>a) omissão no dever de prestar contas;</a:t>
                      </a:r>
                    </a:p>
                    <a:p>
                      <a:pPr algn="just"/>
                      <a:r>
                        <a:rPr lang="pt-BR" sz="2000" kern="1200" dirty="0">
                          <a:solidFill>
                            <a:schemeClr val="tx1"/>
                          </a:solidFill>
                          <a:effectLst/>
                          <a:latin typeface="+mn-lt"/>
                          <a:ea typeface="+mn-ea"/>
                          <a:cs typeface="+mn-cs"/>
                        </a:rPr>
                        <a:t>b) descumprimento injustificado dos resultados e metas pactuadas;</a:t>
                      </a:r>
                    </a:p>
                    <a:p>
                      <a:pPr algn="just"/>
                      <a:r>
                        <a:rPr lang="pt-BR" sz="2000" kern="1200" dirty="0">
                          <a:solidFill>
                            <a:schemeClr val="tx1"/>
                          </a:solidFill>
                          <a:effectLst/>
                          <a:latin typeface="+mn-lt"/>
                          <a:ea typeface="+mn-ea"/>
                          <a:cs typeface="+mn-cs"/>
                        </a:rPr>
                        <a:t>c) dano ao erário decorrente de ato de gestão ilegítimo ou antieconômico;</a:t>
                      </a:r>
                    </a:p>
                    <a:p>
                      <a:pPr algn="just"/>
                      <a:r>
                        <a:rPr lang="pt-BR" sz="2000" kern="1200" dirty="0">
                          <a:solidFill>
                            <a:schemeClr val="tx1"/>
                          </a:solidFill>
                          <a:effectLst/>
                          <a:latin typeface="+mn-lt"/>
                          <a:ea typeface="+mn-ea"/>
                          <a:cs typeface="+mn-cs"/>
                        </a:rPr>
                        <a:t>d) desfalque ou desvio de dinheiro, bens ou valores públicos.</a:t>
                      </a:r>
                    </a:p>
                    <a:p>
                      <a:pPr algn="just"/>
                      <a:endParaRPr lang="pt-BR" sz="2000" kern="1200" dirty="0">
                        <a:solidFill>
                          <a:schemeClr val="tx1"/>
                        </a:solidFill>
                        <a:effectLst/>
                        <a:latin typeface="+mn-lt"/>
                        <a:ea typeface="+mn-ea"/>
                        <a:cs typeface="+mn-cs"/>
                      </a:endParaRPr>
                    </a:p>
                    <a:p>
                      <a:pPr algn="just"/>
                      <a:endParaRPr lang="pt-BR" sz="2000" kern="1200" dirty="0">
                        <a:solidFill>
                          <a:schemeClr val="tx1"/>
                        </a:solidFill>
                        <a:effectLst/>
                        <a:latin typeface="+mn-lt"/>
                        <a:ea typeface="+mn-ea"/>
                        <a:cs typeface="+mn-cs"/>
                      </a:endParaRPr>
                    </a:p>
                    <a:p>
                      <a:pPr algn="just"/>
                      <a:endParaRPr lang="pt-BR" sz="2400" dirty="0"/>
                    </a:p>
                  </a:txBody>
                  <a:tcPr/>
                </a:tc>
                <a:tc>
                  <a:txBody>
                    <a:bodyPr/>
                    <a:lstStyle/>
                    <a:p>
                      <a:pPr algn="just"/>
                      <a:r>
                        <a:rPr lang="pt-BR" sz="2400" kern="1200" dirty="0">
                          <a:solidFill>
                            <a:schemeClr val="tx1"/>
                          </a:solidFill>
                          <a:effectLst/>
                          <a:latin typeface="+mn-lt"/>
                          <a:ea typeface="+mn-ea"/>
                          <a:cs typeface="+mn-cs"/>
                        </a:rPr>
                        <a:t> III- revogado </a:t>
                      </a:r>
                    </a:p>
                    <a:p>
                      <a:pPr algn="just"/>
                      <a:endParaRPr lang="pt-BR" sz="2400" kern="1200" dirty="0">
                        <a:solidFill>
                          <a:schemeClr val="tx1"/>
                        </a:solidFill>
                        <a:effectLst/>
                        <a:latin typeface="+mn-lt"/>
                        <a:ea typeface="+mn-ea"/>
                        <a:cs typeface="+mn-cs"/>
                      </a:endParaRPr>
                    </a:p>
                    <a:p>
                      <a:pPr algn="just"/>
                      <a:r>
                        <a:rPr lang="pt-BR" sz="2000" kern="1200" dirty="0">
                          <a:solidFill>
                            <a:schemeClr val="tx1"/>
                          </a:solidFill>
                          <a:effectLst/>
                          <a:latin typeface="+mn-lt"/>
                          <a:ea typeface="+mn-ea"/>
                          <a:cs typeface="+mn-cs"/>
                        </a:rPr>
                        <a:t>IV – </a:t>
                      </a:r>
                      <a:r>
                        <a:rPr lang="pt-BR" sz="2000" u="sng" kern="1200" dirty="0">
                          <a:solidFill>
                            <a:schemeClr val="tx1"/>
                          </a:solidFill>
                          <a:effectLst/>
                          <a:latin typeface="+mn-lt"/>
                          <a:ea typeface="+mn-ea"/>
                          <a:cs typeface="+mn-cs"/>
                        </a:rPr>
                        <a:t>reprovação</a:t>
                      </a:r>
                      <a:r>
                        <a:rPr lang="pt-BR" sz="2000" kern="1200" dirty="0">
                          <a:solidFill>
                            <a:schemeClr val="tx1"/>
                          </a:solidFill>
                          <a:effectLst/>
                          <a:latin typeface="+mn-lt"/>
                          <a:ea typeface="+mn-ea"/>
                          <a:cs typeface="+mn-cs"/>
                        </a:rPr>
                        <a:t> da prestação de contas, sem prejuízo das sanções civis, penais e administrativas cabíveis, nas seguintes hipóteses:</a:t>
                      </a:r>
                    </a:p>
                    <a:p>
                      <a:pPr algn="just"/>
                      <a:r>
                        <a:rPr lang="pt-BR" sz="2000" kern="1200" dirty="0">
                          <a:solidFill>
                            <a:schemeClr val="tx1"/>
                          </a:solidFill>
                          <a:effectLst/>
                          <a:latin typeface="+mn-lt"/>
                          <a:ea typeface="+mn-ea"/>
                          <a:cs typeface="+mn-cs"/>
                        </a:rPr>
                        <a:t>a) omissão no dever de prestar contas;</a:t>
                      </a:r>
                    </a:p>
                    <a:p>
                      <a:pPr algn="just"/>
                      <a:r>
                        <a:rPr lang="pt-BR" sz="2000" kern="1200" dirty="0">
                          <a:solidFill>
                            <a:schemeClr val="tx1"/>
                          </a:solidFill>
                          <a:effectLst/>
                          <a:latin typeface="+mn-lt"/>
                          <a:ea typeface="+mn-ea"/>
                          <a:cs typeface="+mn-cs"/>
                        </a:rPr>
                        <a:t>b) descumprimento injustificado de objetivos, metas e resultados pactuados;</a:t>
                      </a:r>
                    </a:p>
                    <a:p>
                      <a:pPr algn="just"/>
                      <a:r>
                        <a:rPr lang="pt-BR" sz="2000" kern="1200" dirty="0">
                          <a:solidFill>
                            <a:schemeClr val="tx1"/>
                          </a:solidFill>
                          <a:effectLst/>
                          <a:latin typeface="+mn-lt"/>
                          <a:ea typeface="+mn-ea"/>
                          <a:cs typeface="+mn-cs"/>
                        </a:rPr>
                        <a:t>c) </a:t>
                      </a:r>
                      <a:r>
                        <a:rPr lang="pt-BR" sz="2000" u="sng" kern="1200" dirty="0">
                          <a:solidFill>
                            <a:schemeClr val="tx1"/>
                          </a:solidFill>
                          <a:effectLst/>
                          <a:latin typeface="+mn-lt"/>
                          <a:ea typeface="+mn-ea"/>
                          <a:cs typeface="+mn-cs"/>
                        </a:rPr>
                        <a:t>dano ao erário decorrente de atos que atentem contra o patrimônio público, envolvendo desfalque ou desvio de dinheiro, bens ou valores públicos, atos que atentem contra princípios da administração pública, bem como decorrentes de atos de gestão ilegítimos ou antieconômicos.</a:t>
                      </a:r>
                    </a:p>
                    <a:p>
                      <a:pPr algn="just"/>
                      <a:endParaRPr lang="pt-BR" sz="24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806525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5C2F-098A-4ABE-C30B-788D3333007E}"/>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A9538B22-2C65-A1F8-597D-60EE9B2629A1}"/>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79B81BE6-4E1F-C293-FACC-BF141D7C14E9}"/>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102 – Da conclusão das análises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3B79F4BB-9591-CD05-9407-E3E699D96B24}"/>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D9E7504C-4E06-3E92-A6CB-EE7344BDBFFC}"/>
              </a:ext>
            </a:extLst>
          </p:cNvPr>
          <p:cNvGraphicFramePr>
            <a:graphicFrameLocks noGrp="1"/>
          </p:cNvGraphicFramePr>
          <p:nvPr>
            <p:extLst>
              <p:ext uri="{D42A27DB-BD31-4B8C-83A1-F6EECF244321}">
                <p14:modId xmlns:p14="http://schemas.microsoft.com/office/powerpoint/2010/main" val="572558816"/>
              </p:ext>
            </p:extLst>
          </p:nvPr>
        </p:nvGraphicFramePr>
        <p:xfrm>
          <a:off x="-1" y="719665"/>
          <a:ext cx="11988801" cy="5636277"/>
        </p:xfrm>
        <a:graphic>
          <a:graphicData uri="http://schemas.openxmlformats.org/drawingml/2006/table">
            <a:tbl>
              <a:tblPr firstRow="1" bandRow="1">
                <a:tableStyleId>{ED083AE6-46FA-4A59-8FB0-9F97EB10719F}</a:tableStyleId>
              </a:tblPr>
              <a:tblGrid>
                <a:gridCol w="11988801">
                  <a:extLst>
                    <a:ext uri="{9D8B030D-6E8A-4147-A177-3AD203B41FA5}">
                      <a16:colId xmlns:a16="http://schemas.microsoft.com/office/drawing/2014/main" val="982365721"/>
                    </a:ext>
                  </a:extLst>
                </a:gridCol>
              </a:tblGrid>
              <a:tr h="471151">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800" kern="1200" dirty="0">
                          <a:solidFill>
                            <a:schemeClr val="tx1"/>
                          </a:solidFill>
                          <a:effectLst/>
                          <a:latin typeface="+mn-lt"/>
                          <a:ea typeface="+mn-ea"/>
                          <a:cs typeface="+mn-cs"/>
                        </a:rPr>
                        <a:t> </a:t>
                      </a:r>
                      <a:r>
                        <a:rPr lang="pt-BR" sz="2000" kern="1200" dirty="0">
                          <a:solidFill>
                            <a:schemeClr val="tx1"/>
                          </a:solidFill>
                          <a:effectLst/>
                          <a:latin typeface="+mn-lt"/>
                          <a:ea typeface="+mn-ea"/>
                          <a:cs typeface="+mn-cs"/>
                        </a:rPr>
                        <a:t>§ 1º – As aprovações de que tratam os incisos I e II do </a:t>
                      </a:r>
                      <a:r>
                        <a:rPr lang="pt-BR" sz="2000" i="1" kern="1200" dirty="0">
                          <a:solidFill>
                            <a:schemeClr val="tx1"/>
                          </a:solidFill>
                          <a:effectLst/>
                          <a:latin typeface="+mn-lt"/>
                          <a:ea typeface="+mn-ea"/>
                          <a:cs typeface="+mn-cs"/>
                        </a:rPr>
                        <a:t>caput</a:t>
                      </a:r>
                      <a:r>
                        <a:rPr lang="pt-BR" sz="2000" kern="1200" dirty="0">
                          <a:solidFill>
                            <a:schemeClr val="tx1"/>
                          </a:solidFill>
                          <a:effectLst/>
                          <a:latin typeface="+mn-lt"/>
                          <a:ea typeface="+mn-ea"/>
                          <a:cs typeface="+mn-cs"/>
                        </a:rPr>
                        <a:t> poderão ser revisadas a qualquer tempo, em observância à autotutela da administração pública, desde que identificada irregularidade no processo.</a:t>
                      </a:r>
                    </a:p>
                    <a:p>
                      <a:pPr algn="just"/>
                      <a:endParaRPr lang="pt-BR" sz="20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 2º – </a:t>
                      </a:r>
                      <a:r>
                        <a:rPr lang="pt-BR" sz="2000" u="sng" kern="1200" dirty="0">
                          <a:solidFill>
                            <a:schemeClr val="tx1"/>
                          </a:solidFill>
                          <a:effectLst/>
                          <a:latin typeface="+mn-lt"/>
                          <a:ea typeface="+mn-ea"/>
                          <a:cs typeface="+mn-cs"/>
                        </a:rPr>
                        <a:t>A análise da prestação de contas final deverá ser concluída pelo concedente no prazo de até um ano, prorrogável por igual período, justificadamente, a contar da data de sua efetiva apresentação na forma e por meio definido pelo concedente, e, quando a complementação de dados se fizer necessária, o prazo poderá ser suspenso, a critério da administração pública.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0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 3º – O transcurso do prazo definido nos termos do § 2º sem que as contas tenham sido apreciadas não significa impossibilidade de apreciação em data posterior ou vedação a que se adotem medidas saneadoras, punitivas ou destinadas a ressarcir danos que possam ter sido causados aos cofres públicos.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kern="1200" dirty="0">
                        <a:solidFill>
                          <a:schemeClr val="tx1"/>
                        </a:solidFill>
                        <a:effectLst/>
                        <a:latin typeface="+mn-lt"/>
                        <a:ea typeface="+mn-ea"/>
                        <a:cs typeface="+mn-cs"/>
                      </a:endParaRPr>
                    </a:p>
                    <a:p>
                      <a:endParaRPr lang="pt-BR" sz="1800" kern="1200" dirty="0">
                        <a:solidFill>
                          <a:schemeClr val="tx1"/>
                        </a:solidFill>
                        <a:effectLst/>
                        <a:latin typeface="+mn-lt"/>
                        <a:ea typeface="+mn-ea"/>
                        <a:cs typeface="+mn-cs"/>
                      </a:endParaRPr>
                    </a:p>
                    <a:p>
                      <a:pPr algn="just"/>
                      <a:endParaRPr lang="pt-BR" sz="24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2892841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7F1432-31E2-2FE1-A719-07FA3032F3BA}"/>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19C9263F-0911-5DF6-E49C-59A0904DA7D5}"/>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E0F1A28C-489E-E872-866F-3A9364CCFCD7}"/>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108 – Aplicação do Decreto e Bolsas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9EC4A706-EC92-59E3-882F-A5129328C6A5}"/>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2EE3B634-1759-4B2C-B5F3-E9B0B4608D6E}"/>
              </a:ext>
            </a:extLst>
          </p:cNvPr>
          <p:cNvGraphicFramePr>
            <a:graphicFrameLocks noGrp="1"/>
          </p:cNvGraphicFramePr>
          <p:nvPr>
            <p:extLst>
              <p:ext uri="{D42A27DB-BD31-4B8C-83A1-F6EECF244321}">
                <p14:modId xmlns:p14="http://schemas.microsoft.com/office/powerpoint/2010/main" val="231016068"/>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08915">
                  <a:extLst>
                    <a:ext uri="{9D8B030D-6E8A-4147-A177-3AD203B41FA5}">
                      <a16:colId xmlns:a16="http://schemas.microsoft.com/office/drawing/2014/main" val="3284162336"/>
                    </a:ext>
                  </a:extLst>
                </a:gridCol>
                <a:gridCol w="6183085">
                  <a:extLst>
                    <a:ext uri="{9D8B030D-6E8A-4147-A177-3AD203B41FA5}">
                      <a16:colId xmlns:a16="http://schemas.microsoft.com/office/drawing/2014/main" val="982365721"/>
                    </a:ext>
                  </a:extLst>
                </a:gridCol>
              </a:tblGrid>
              <a:tr h="471151">
                <a:tc>
                  <a:txBody>
                    <a:bodyPr/>
                    <a:lstStyle/>
                    <a:p>
                      <a:endParaRPr lang="pt-BR" sz="2000" dirty="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r>
                        <a:rPr lang="pt-BR" sz="2000" kern="1200" dirty="0">
                          <a:solidFill>
                            <a:schemeClr val="tx1"/>
                          </a:solidFill>
                          <a:effectLst/>
                          <a:latin typeface="+mn-lt"/>
                          <a:ea typeface="+mn-ea"/>
                          <a:cs typeface="+mn-cs"/>
                        </a:rPr>
                        <a:t>Art. 108 – Aplica-se o disposto no </a:t>
                      </a:r>
                      <a:r>
                        <a:rPr lang="pt-BR" sz="2000" u="sng" kern="1200" dirty="0">
                          <a:solidFill>
                            <a:schemeClr val="tx1"/>
                          </a:solidFill>
                          <a:effectLst/>
                          <a:latin typeface="+mn-lt"/>
                          <a:ea typeface="+mn-ea"/>
                          <a:cs typeface="+mn-cs"/>
                          <a:hlinkClick r:id="rId3"/>
                        </a:rPr>
                        <a:t>Decreto nº 46.830, de 2015</a:t>
                      </a:r>
                      <a:r>
                        <a:rPr lang="pt-BR" sz="2000" kern="1200" dirty="0">
                          <a:solidFill>
                            <a:schemeClr val="tx1"/>
                          </a:solidFill>
                          <a:effectLst/>
                          <a:latin typeface="+mn-lt"/>
                          <a:ea typeface="+mn-ea"/>
                          <a:cs typeface="+mn-cs"/>
                        </a:rPr>
                        <a:t>, às parcerias firmadas com base neste decreto.</a:t>
                      </a:r>
                    </a:p>
                    <a:p>
                      <a:endParaRPr lang="pt-BR" sz="2000" kern="1200" dirty="0">
                        <a:solidFill>
                          <a:schemeClr val="tx1"/>
                        </a:solidFill>
                        <a:effectLst/>
                        <a:latin typeface="+mn-lt"/>
                        <a:ea typeface="+mn-ea"/>
                        <a:cs typeface="+mn-cs"/>
                      </a:endParaRPr>
                    </a:p>
                    <a:p>
                      <a:r>
                        <a:rPr lang="pt-BR" sz="2000" kern="1200" dirty="0">
                          <a:solidFill>
                            <a:schemeClr val="tx1"/>
                          </a:solidFill>
                          <a:effectLst/>
                          <a:latin typeface="+mn-lt"/>
                          <a:ea typeface="+mn-ea"/>
                          <a:cs typeface="+mn-cs"/>
                        </a:rPr>
                        <a:t>Parágrafo único – Na devolução de valores referentes a concessão de bolsas a pessoas físicas, comprovada a inexecução por caso fortuito, força maior ou por fato superveniente, a atualização monetária se dará via caderneta poupança.</a:t>
                      </a:r>
                    </a:p>
                    <a:p>
                      <a:pPr algn="just"/>
                      <a:endParaRPr lang="pt-BR" sz="2000" kern="1200" dirty="0">
                        <a:solidFill>
                          <a:schemeClr val="tx1"/>
                        </a:solidFill>
                        <a:effectLst/>
                        <a:latin typeface="+mn-lt"/>
                        <a:ea typeface="+mn-ea"/>
                        <a:cs typeface="+mn-cs"/>
                      </a:endParaRPr>
                    </a:p>
                    <a:p>
                      <a:pPr algn="just"/>
                      <a:endParaRPr lang="pt-BR" sz="2000" kern="1200" dirty="0">
                        <a:solidFill>
                          <a:schemeClr val="tx1"/>
                        </a:solidFill>
                        <a:effectLst/>
                        <a:latin typeface="+mn-lt"/>
                        <a:ea typeface="+mn-ea"/>
                        <a:cs typeface="+mn-cs"/>
                      </a:endParaRPr>
                    </a:p>
                    <a:p>
                      <a:pPr algn="just"/>
                      <a:endParaRPr lang="pt-BR"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Art. 108 – Aplica-se o disposto no </a:t>
                      </a:r>
                      <a:r>
                        <a:rPr lang="pt-BR" sz="2000" u="sng" kern="1200" dirty="0">
                          <a:solidFill>
                            <a:schemeClr val="tx1"/>
                          </a:solidFill>
                          <a:effectLst/>
                          <a:latin typeface="+mn-lt"/>
                          <a:ea typeface="+mn-ea"/>
                          <a:cs typeface="+mn-cs"/>
                          <a:hlinkClick r:id="rId3"/>
                        </a:rPr>
                        <a:t>Decreto nº 46.830, de 2015</a:t>
                      </a:r>
                      <a:r>
                        <a:rPr lang="pt-BR" sz="2000" kern="1200" dirty="0">
                          <a:solidFill>
                            <a:schemeClr val="tx1"/>
                          </a:solidFill>
                          <a:effectLst/>
                          <a:latin typeface="+mn-lt"/>
                          <a:ea typeface="+mn-ea"/>
                          <a:cs typeface="+mn-cs"/>
                        </a:rPr>
                        <a:t>, às parcerias firmadas com base neste decreto.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0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kern="1200" dirty="0">
                          <a:solidFill>
                            <a:schemeClr val="tx1"/>
                          </a:solidFill>
                          <a:effectLst/>
                          <a:latin typeface="+mn-lt"/>
                          <a:ea typeface="+mn-ea"/>
                          <a:cs typeface="+mn-cs"/>
                        </a:rPr>
                        <a:t>Parágrafo único – Nas hipóteses de devolução de valores referentes à concessão de bolsas a pessoas físicas, comprovada a inexecução por caso fortuito, força maior ou por fato superveniente, a atualização monetária se dará via caderneta poupança.</a:t>
                      </a:r>
                    </a:p>
                    <a:p>
                      <a:pPr algn="just"/>
                      <a:endParaRPr lang="pt-BR" sz="2000" kern="1200" dirty="0">
                        <a:solidFill>
                          <a:schemeClr val="tx1"/>
                        </a:solidFill>
                        <a:effectLst/>
                        <a:latin typeface="+mn-lt"/>
                        <a:ea typeface="+mn-ea"/>
                        <a:cs typeface="+mn-cs"/>
                      </a:endParaRP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377896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2EB25-B445-66FE-2154-9B677883437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E339AF-FA04-5B6C-24ED-5593933F6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032E5D-9B8F-EC80-3819-DE6C65CC3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BD79F4-6708-F600-AC6E-0C5F712A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108333-1263-0544-F008-DAEE58F5C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C4C343-09E4-239B-F2E3-C6D432388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AB8ABB8-57EA-7B8B-BC22-917E35DFEFE8}"/>
              </a:ext>
            </a:extLst>
          </p:cNvPr>
          <p:cNvSpPr>
            <a:spLocks noGrp="1"/>
          </p:cNvSpPr>
          <p:nvPr>
            <p:ph type="title"/>
          </p:nvPr>
        </p:nvSpPr>
        <p:spPr>
          <a:xfrm>
            <a:off x="696664" y="1682368"/>
            <a:ext cx="9818410" cy="3268520"/>
          </a:xfrm>
        </p:spPr>
        <p:txBody>
          <a:bodyPr vert="horz" lIns="91440" tIns="45720" rIns="91440" bIns="45720" rtlCol="0" anchor="ctr">
            <a:normAutofit/>
          </a:bodyPr>
          <a:lstStyle/>
          <a:p>
            <a:pPr algn="ctr"/>
            <a:r>
              <a:rPr lang="en-US" sz="5400" b="1" kern="1200" dirty="0" err="1">
                <a:solidFill>
                  <a:srgbClr val="FFFFFF"/>
                </a:solidFill>
                <a:latin typeface="+mj-lt"/>
                <a:ea typeface="+mj-ea"/>
                <a:cs typeface="+mj-cs"/>
              </a:rPr>
              <a:t>Proposta</a:t>
            </a:r>
            <a:br>
              <a:rPr lang="en-US" sz="5400" b="1" dirty="0">
                <a:solidFill>
                  <a:srgbClr val="FFFFFF"/>
                </a:solidFill>
              </a:rPr>
            </a:br>
            <a:r>
              <a:rPr lang="en-US" sz="5400" b="1" kern="1200" dirty="0">
                <a:solidFill>
                  <a:srgbClr val="FFFFFF"/>
                </a:solidFill>
                <a:latin typeface="+mj-lt"/>
                <a:ea typeface="+mj-ea"/>
                <a:cs typeface="+mj-cs"/>
              </a:rPr>
              <a:t>Nova </a:t>
            </a:r>
            <a:r>
              <a:rPr lang="en-US" sz="5400" b="1" kern="1200" dirty="0" err="1">
                <a:solidFill>
                  <a:srgbClr val="FFFFFF"/>
                </a:solidFill>
                <a:latin typeface="+mj-lt"/>
                <a:ea typeface="+mj-ea"/>
                <a:cs typeface="+mj-cs"/>
              </a:rPr>
              <a:t>política</a:t>
            </a:r>
            <a:r>
              <a:rPr lang="en-US" sz="5400" b="1" kern="1200" dirty="0">
                <a:solidFill>
                  <a:srgbClr val="FFFFFF"/>
                </a:solidFill>
                <a:latin typeface="+mj-lt"/>
                <a:ea typeface="+mj-ea"/>
                <a:cs typeface="+mj-cs"/>
              </a:rPr>
              <a:t> de SAP </a:t>
            </a:r>
          </a:p>
        </p:txBody>
      </p:sp>
      <p:sp>
        <p:nvSpPr>
          <p:cNvPr id="18" name="Rectangle 17">
            <a:extLst>
              <a:ext uri="{FF2B5EF4-FFF2-40B4-BE49-F238E27FC236}">
                <a16:creationId xmlns:a16="http://schemas.microsoft.com/office/drawing/2014/main" id="{789F5C67-6FB2-2FC3-0BF2-7EA3733AC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Texto 2">
            <a:extLst>
              <a:ext uri="{FF2B5EF4-FFF2-40B4-BE49-F238E27FC236}">
                <a16:creationId xmlns:a16="http://schemas.microsoft.com/office/drawing/2014/main" id="{82165A8F-4159-69DA-B825-04E23D1F83C9}"/>
              </a:ext>
            </a:extLst>
          </p:cNvPr>
          <p:cNvSpPr>
            <a:spLocks noGrp="1"/>
          </p:cNvSpPr>
          <p:nvPr>
            <p:ph type="body" idx="1"/>
          </p:nvPr>
        </p:nvSpPr>
        <p:spPr>
          <a:xfrm>
            <a:off x="1963711" y="4722406"/>
            <a:ext cx="6925456" cy="1241828"/>
          </a:xfrm>
        </p:spPr>
        <p:txBody>
          <a:bodyPr vert="horz" lIns="91440" tIns="45720" rIns="91440" bIns="45720" rtlCol="0">
            <a:normAutofit/>
          </a:bodyPr>
          <a:lstStyle/>
          <a:p>
            <a:pPr algn="ctr"/>
            <a:r>
              <a:rPr lang="en-US" sz="2800" dirty="0" err="1">
                <a:solidFill>
                  <a:srgbClr val="FFFFFF"/>
                </a:solidFill>
              </a:rPr>
              <a:t>Alterações</a:t>
            </a:r>
            <a:r>
              <a:rPr lang="en-US" sz="2800" dirty="0">
                <a:solidFill>
                  <a:srgbClr val="FFFFFF"/>
                </a:solidFill>
              </a:rPr>
              <a:t> </a:t>
            </a:r>
            <a:r>
              <a:rPr lang="en-US" sz="2800" dirty="0" err="1">
                <a:solidFill>
                  <a:srgbClr val="FFFFFF"/>
                </a:solidFill>
              </a:rPr>
              <a:t>em</a:t>
            </a:r>
            <a:r>
              <a:rPr lang="en-US" sz="2800" dirty="0">
                <a:solidFill>
                  <a:srgbClr val="FFFFFF"/>
                </a:solidFill>
              </a:rPr>
              <a:t> </a:t>
            </a:r>
            <a:r>
              <a:rPr lang="en-US" sz="2800" dirty="0" err="1">
                <a:solidFill>
                  <a:srgbClr val="FFFFFF"/>
                </a:solidFill>
              </a:rPr>
              <a:t>curso</a:t>
            </a:r>
            <a:r>
              <a:rPr lang="en-US" sz="2800" dirty="0">
                <a:solidFill>
                  <a:srgbClr val="FFFFFF"/>
                </a:solidFill>
              </a:rPr>
              <a:t> da </a:t>
            </a:r>
            <a:r>
              <a:rPr lang="en-US" sz="2800" dirty="0" err="1">
                <a:solidFill>
                  <a:srgbClr val="FFFFFF"/>
                </a:solidFill>
              </a:rPr>
              <a:t>Portaria</a:t>
            </a:r>
            <a:r>
              <a:rPr lang="en-US" sz="2800" dirty="0">
                <a:solidFill>
                  <a:srgbClr val="FFFFFF"/>
                </a:solidFill>
              </a:rPr>
              <a:t> 24/2022</a:t>
            </a:r>
            <a:endParaRPr lang="en-US" sz="2800" kern="1200" dirty="0">
              <a:solidFill>
                <a:srgbClr val="FFFFFF"/>
              </a:solidFill>
              <a:latin typeface="+mn-lt"/>
              <a:ea typeface="+mn-ea"/>
              <a:cs typeface="+mn-cs"/>
            </a:endParaRPr>
          </a:p>
        </p:txBody>
      </p:sp>
      <p:sp>
        <p:nvSpPr>
          <p:cNvPr id="20" name="Rectangle 19">
            <a:extLst>
              <a:ext uri="{FF2B5EF4-FFF2-40B4-BE49-F238E27FC236}">
                <a16:creationId xmlns:a16="http://schemas.microsoft.com/office/drawing/2014/main" id="{6F2299F3-B8C7-3F63-5586-F7720854D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79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FD4E0-D546-2590-22F8-FBD52B99AAF7}"/>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7B85721A-5E0B-B3B7-699E-0365FED72C12}"/>
              </a:ext>
            </a:extLst>
          </p:cNvPr>
          <p:cNvSpPr>
            <a:spLocks noGrp="1"/>
          </p:cNvSpPr>
          <p:nvPr>
            <p:ph type="title"/>
          </p:nvPr>
        </p:nvSpPr>
        <p:spPr>
          <a:xfrm>
            <a:off x="0" y="0"/>
            <a:ext cx="12192000" cy="1012723"/>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pt-BR" sz="3200"/>
              <a:t>Alterações da Portaria 24/2022 – NOVA POLÍTICA DE SAP</a:t>
            </a:r>
            <a:endParaRPr lang="pt-BR" sz="3200" dirty="0"/>
          </a:p>
        </p:txBody>
      </p:sp>
      <p:graphicFrame>
        <p:nvGraphicFramePr>
          <p:cNvPr id="4" name="Espaço Reservado para Conteúdo 3">
            <a:extLst>
              <a:ext uri="{FF2B5EF4-FFF2-40B4-BE49-F238E27FC236}">
                <a16:creationId xmlns:a16="http://schemas.microsoft.com/office/drawing/2014/main" id="{F0B66AA1-FB3B-4FAA-E446-556581A3D274}"/>
              </a:ext>
            </a:extLst>
          </p:cNvPr>
          <p:cNvGraphicFramePr>
            <a:graphicFrameLocks noGrp="1"/>
          </p:cNvGraphicFramePr>
          <p:nvPr>
            <p:ph idx="1"/>
          </p:nvPr>
        </p:nvGraphicFramePr>
        <p:xfrm>
          <a:off x="106680" y="899160"/>
          <a:ext cx="11986576" cy="5958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091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6B55-CC25-74C3-BDDB-6AF7A3640FE5}"/>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37A11E15-1CE9-9AA2-A560-514CE0541555}"/>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8FCA2971-4E29-94B2-316A-15220E8CF30F}"/>
              </a:ext>
            </a:extLst>
          </p:cNvPr>
          <p:cNvSpPr>
            <a:spLocks noGrp="1"/>
          </p:cNvSpPr>
          <p:nvPr>
            <p:ph type="title"/>
          </p:nvPr>
        </p:nvSpPr>
        <p:spPr>
          <a:xfrm>
            <a:off x="-390040" y="46839"/>
            <a:ext cx="11097369" cy="933448"/>
          </a:xfrm>
        </p:spPr>
        <p:txBody>
          <a:bodyPr>
            <a:normAutofit/>
          </a:bodyPr>
          <a:lstStyle/>
          <a:p>
            <a:pPr algn="ctr"/>
            <a:r>
              <a:rPr lang="pt-BR" sz="4000" dirty="0">
                <a:solidFill>
                  <a:schemeClr val="bg1"/>
                </a:solidFill>
              </a:rPr>
              <a:t>PROPOSTA- Nova metodologia DOA </a:t>
            </a:r>
          </a:p>
        </p:txBody>
      </p:sp>
      <p:sp>
        <p:nvSpPr>
          <p:cNvPr id="3" name="Retângulo 2">
            <a:extLst>
              <a:ext uri="{FF2B5EF4-FFF2-40B4-BE49-F238E27FC236}">
                <a16:creationId xmlns:a16="http://schemas.microsoft.com/office/drawing/2014/main" id="{D5B55FBB-821C-1AF5-FCB1-D35D469B688F}"/>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34C5270-997A-4141-A3A9-BBA58D78CA6A}"/>
              </a:ext>
            </a:extLst>
          </p:cNvPr>
          <p:cNvSpPr txBox="1"/>
          <p:nvPr/>
        </p:nvSpPr>
        <p:spPr>
          <a:xfrm>
            <a:off x="-1" y="1027125"/>
            <a:ext cx="12192000" cy="5293757"/>
          </a:xfrm>
          <a:prstGeom prst="rect">
            <a:avLst/>
          </a:prstGeom>
          <a:noFill/>
        </p:spPr>
        <p:txBody>
          <a:bodyPr wrap="square">
            <a:spAutoFit/>
          </a:bodyPr>
          <a:lstStyle/>
          <a:p>
            <a:pPr marL="361950" indent="-285750" algn="just">
              <a:buFont typeface="Arial" panose="020B0604020202020204" pitchFamily="34" charset="0"/>
              <a:buChar char="•"/>
            </a:pPr>
            <a:r>
              <a:rPr lang="pt-BR" sz="2000" b="0" i="0" dirty="0">
                <a:solidFill>
                  <a:srgbClr val="000000"/>
                </a:solidFill>
                <a:effectLst/>
                <a:latin typeface="Calibri" panose="020F0502020204030204" pitchFamily="34" charset="0"/>
              </a:rPr>
              <a:t>DOA: os gastos indivisíveis, usuais e necessários à consecução do objetivo do ajuste, desde que devidamente </a:t>
            </a:r>
            <a:r>
              <a:rPr lang="pt-BR" sz="2000" b="1" i="0" dirty="0">
                <a:solidFill>
                  <a:srgbClr val="000000"/>
                </a:solidFill>
                <a:effectLst/>
                <a:latin typeface="Calibri" panose="020F0502020204030204" pitchFamily="34" charset="0"/>
              </a:rPr>
              <a:t>detalhados em planilha a ser enviada, quando solicitada pela FAPEMIG, na prestação de contas financeira detalhada</a:t>
            </a:r>
            <a:r>
              <a:rPr lang="pt-BR" sz="2000" b="1" dirty="0">
                <a:solidFill>
                  <a:srgbClr val="000000"/>
                </a:solidFill>
                <a:latin typeface="Calibri" panose="020F0502020204030204" pitchFamily="34" charset="0"/>
              </a:rPr>
              <a:t>;</a:t>
            </a:r>
            <a:endParaRPr lang="pt-BR" sz="2000" b="1" i="0" dirty="0">
              <a:solidFill>
                <a:srgbClr val="000000"/>
              </a:solidFill>
              <a:effectLst/>
              <a:latin typeface="Calibri" panose="020F0502020204030204" pitchFamily="34" charset="0"/>
            </a:endParaRPr>
          </a:p>
          <a:p>
            <a:pPr marL="361950" indent="-285750" algn="just">
              <a:buFont typeface="Arial" panose="020B0604020202020204" pitchFamily="34" charset="0"/>
              <a:buChar char="•"/>
            </a:pPr>
            <a:r>
              <a:rPr lang="pt-BR" sz="2000" b="0" i="0" dirty="0">
                <a:solidFill>
                  <a:srgbClr val="000000"/>
                </a:solidFill>
                <a:effectLst/>
                <a:latin typeface="Calibri" panose="020F0502020204030204" pitchFamily="34" charset="0"/>
              </a:rPr>
              <a:t>O valor estimado de DOA = somatório da incidência dos percentuais previstos no ANEXO ÚNICO desta deliberação sobre o valor estimado para cada rubrica, não ultrapassando o percentual máximo de 10% do valor total executado no projeto;</a:t>
            </a:r>
          </a:p>
          <a:p>
            <a:pPr marL="361950" indent="-285750" algn="just">
              <a:buFont typeface="Arial" panose="020B0604020202020204" pitchFamily="34" charset="0"/>
              <a:buChar char="•"/>
            </a:pPr>
            <a:r>
              <a:rPr lang="pt-BR" sz="2000" b="0" i="0" dirty="0">
                <a:solidFill>
                  <a:srgbClr val="000000"/>
                </a:solidFill>
                <a:effectLst/>
                <a:latin typeface="Calibri" panose="020F0502020204030204" pitchFamily="34" charset="0"/>
              </a:rPr>
              <a:t>O valor final que poderá ser lançado a conta de DOA deverá </a:t>
            </a:r>
            <a:r>
              <a:rPr lang="pt-BR" sz="2000" b="1" i="0" dirty="0">
                <a:solidFill>
                  <a:srgbClr val="000000"/>
                </a:solidFill>
                <a:effectLst/>
                <a:latin typeface="Calibri" panose="020F0502020204030204" pitchFamily="34" charset="0"/>
              </a:rPr>
              <a:t>observar os gastos e rubricas efetivamente realizados</a:t>
            </a:r>
            <a:r>
              <a:rPr lang="pt-BR" sz="2000" b="0" i="0" dirty="0">
                <a:solidFill>
                  <a:srgbClr val="000000"/>
                </a:solidFill>
                <a:effectLst/>
                <a:latin typeface="Calibri" panose="020F0502020204030204" pitchFamily="34" charset="0"/>
              </a:rPr>
              <a:t>, considerando eventuais alterações no plano de trabalho, utilização de rendimentos ou existência de saldo remanescente;</a:t>
            </a:r>
          </a:p>
          <a:p>
            <a:pPr marL="361950" indent="-285750" algn="just">
              <a:buFont typeface="Arial" panose="020B0604020202020204" pitchFamily="34" charset="0"/>
              <a:buChar char="•"/>
            </a:pPr>
            <a:r>
              <a:rPr lang="pt-BR" sz="2000" b="0" i="0" dirty="0">
                <a:solidFill>
                  <a:srgbClr val="000000"/>
                </a:solidFill>
                <a:effectLst/>
                <a:latin typeface="Calibri" panose="020F0502020204030204" pitchFamily="34" charset="0"/>
              </a:rPr>
              <a:t>Irá se aplicar aos instrumentos que, na data de vigência desta norma, estejam firmados e em fase de execução do objeto, desde que não implique em pleito de suplementação de recursos, além de todos novos instrumentos a serem celebrados</a:t>
            </a:r>
            <a:r>
              <a:rPr lang="pt-BR" sz="2000" dirty="0">
                <a:solidFill>
                  <a:srgbClr val="000000"/>
                </a:solidFill>
                <a:latin typeface="Calibri" panose="020F0502020204030204" pitchFamily="34" charset="0"/>
              </a:rPr>
              <a:t>;</a:t>
            </a:r>
            <a:endParaRPr lang="pt-BR" sz="2000" b="0" i="0" dirty="0">
              <a:solidFill>
                <a:srgbClr val="000000"/>
              </a:solidFill>
              <a:effectLst/>
              <a:latin typeface="Calibri" panose="020F0502020204030204" pitchFamily="34" charset="0"/>
            </a:endParaRPr>
          </a:p>
          <a:p>
            <a:pPr marL="361950" indent="-285750" algn="just">
              <a:buFont typeface="Arial" panose="020B0604020202020204" pitchFamily="34" charset="0"/>
              <a:buChar char="•"/>
            </a:pPr>
            <a:r>
              <a:rPr lang="pt-BR" sz="2000" b="1" i="0" dirty="0">
                <a:solidFill>
                  <a:srgbClr val="000000"/>
                </a:solidFill>
                <a:effectLst/>
                <a:latin typeface="Calibri" panose="020F0502020204030204" pitchFamily="34" charset="0"/>
              </a:rPr>
              <a:t>Os coordenadores de projetos vigentes </a:t>
            </a:r>
            <a:r>
              <a:rPr lang="pt-BR" sz="2000" b="1" i="0">
                <a:solidFill>
                  <a:srgbClr val="000000"/>
                </a:solidFill>
                <a:effectLst/>
                <a:latin typeface="Calibri" panose="020F0502020204030204" pitchFamily="34" charset="0"/>
              </a:rPr>
              <a:t>financiados exclusivamente </a:t>
            </a:r>
            <a:r>
              <a:rPr lang="pt-BR" sz="2000" b="1" i="0" dirty="0">
                <a:solidFill>
                  <a:srgbClr val="000000"/>
                </a:solidFill>
                <a:effectLst/>
                <a:latin typeface="Calibri" panose="020F0502020204030204" pitchFamily="34" charset="0"/>
              </a:rPr>
              <a:t>pela FAPEMIG que desejarem reajustar os valores de DOA</a:t>
            </a:r>
            <a:r>
              <a:rPr lang="pt-BR" sz="2000" b="1" dirty="0">
                <a:solidFill>
                  <a:srgbClr val="000000"/>
                </a:solidFill>
                <a:latin typeface="Calibri" panose="020F0502020204030204" pitchFamily="34" charset="0"/>
              </a:rPr>
              <a:t> </a:t>
            </a:r>
            <a:r>
              <a:rPr lang="pt-BR" sz="2000" b="1" i="0" dirty="0">
                <a:solidFill>
                  <a:srgbClr val="000000"/>
                </a:solidFill>
                <a:effectLst/>
                <a:latin typeface="Calibri" panose="020F0502020204030204" pitchFamily="34" charset="0"/>
              </a:rPr>
              <a:t>poderão utilizar os rendimentos de aplicação financeira ou realizar o remanejamento de saldo de despesas de capital, custeio e de bolsas disponíveis nos projetos, dispensando a necessidade de realização de Solicitação de Alteração de Processos (SAP);</a:t>
            </a:r>
          </a:p>
          <a:p>
            <a:pPr marL="76200" algn="just"/>
            <a:endParaRPr lang="pt-BR"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555753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514D-E88B-AE01-8EEB-D4F43BE21466}"/>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20D6EB34-C86D-B5B3-76D8-C2C5331556D9}"/>
              </a:ext>
            </a:extLst>
          </p:cNvPr>
          <p:cNvSpPr>
            <a:spLocks noGrp="1"/>
          </p:cNvSpPr>
          <p:nvPr>
            <p:ph type="title"/>
          </p:nvPr>
        </p:nvSpPr>
        <p:spPr>
          <a:xfrm>
            <a:off x="0" y="0"/>
            <a:ext cx="12192000" cy="1012723"/>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pt-BR" sz="3200"/>
              <a:t>Alterações da Portaria 24/2022 – NOVA POLÍTICA DE SAP</a:t>
            </a:r>
            <a:endParaRPr lang="pt-BR" sz="3200" dirty="0"/>
          </a:p>
        </p:txBody>
      </p:sp>
      <p:graphicFrame>
        <p:nvGraphicFramePr>
          <p:cNvPr id="5" name="Espaço Reservado para Conteúdo 3">
            <a:extLst>
              <a:ext uri="{FF2B5EF4-FFF2-40B4-BE49-F238E27FC236}">
                <a16:creationId xmlns:a16="http://schemas.microsoft.com/office/drawing/2014/main" id="{1BCAA202-2ACD-C179-930C-9F3F9E5AA8AC}"/>
              </a:ext>
            </a:extLst>
          </p:cNvPr>
          <p:cNvGraphicFramePr>
            <a:graphicFrameLocks noGrp="1"/>
          </p:cNvGraphicFramePr>
          <p:nvPr>
            <p:ph idx="1"/>
          </p:nvPr>
        </p:nvGraphicFramePr>
        <p:xfrm>
          <a:off x="154075" y="1199213"/>
          <a:ext cx="6092769" cy="52738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E2804CEE-9BC7-81DE-16CF-EA4E59D17A5F}"/>
              </a:ext>
            </a:extLst>
          </p:cNvPr>
          <p:cNvGraphicFramePr>
            <a:graphicFrameLocks/>
          </p:cNvGraphicFramePr>
          <p:nvPr/>
        </p:nvGraphicFramePr>
        <p:xfrm>
          <a:off x="5968720" y="1199213"/>
          <a:ext cx="6223280" cy="5273895"/>
        </p:xfrm>
        <a:graphic>
          <a:graphicData uri="http://schemas.openxmlformats.org/drawingml/2006/chart">
            <c:chart xmlns:c="http://schemas.openxmlformats.org/drawingml/2006/chart" xmlns:r="http://schemas.openxmlformats.org/officeDocument/2006/relationships" r:id="rId3"/>
          </a:graphicData>
        </a:graphic>
      </p:graphicFrame>
      <p:sp>
        <p:nvSpPr>
          <p:cNvPr id="8" name="CaixaDeTexto 1">
            <a:extLst>
              <a:ext uri="{FF2B5EF4-FFF2-40B4-BE49-F238E27FC236}">
                <a16:creationId xmlns:a16="http://schemas.microsoft.com/office/drawing/2014/main" id="{0813FEF8-C9AC-EA36-9308-C48A94EB8C73}"/>
              </a:ext>
            </a:extLst>
          </p:cNvPr>
          <p:cNvSpPr txBox="1"/>
          <p:nvPr/>
        </p:nvSpPr>
        <p:spPr>
          <a:xfrm>
            <a:off x="522947" y="6500357"/>
            <a:ext cx="3087328" cy="40312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100" kern="1200"/>
              <a:t>Fonte: Base de Dados do sistema Everest, 2025</a:t>
            </a:r>
          </a:p>
        </p:txBody>
      </p:sp>
    </p:spTree>
    <p:extLst>
      <p:ext uri="{BB962C8B-B14F-4D97-AF65-F5344CB8AC3E}">
        <p14:creationId xmlns:p14="http://schemas.microsoft.com/office/powerpoint/2010/main" val="2375231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5C578-2FA2-55ED-C5B9-7AD2516932B8}"/>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414A1AC8-0496-CDDF-CF83-7A9903A7DEE2}"/>
              </a:ext>
            </a:extLst>
          </p:cNvPr>
          <p:cNvSpPr>
            <a:spLocks noGrp="1"/>
          </p:cNvSpPr>
          <p:nvPr>
            <p:ph type="title"/>
          </p:nvPr>
        </p:nvSpPr>
        <p:spPr>
          <a:xfrm>
            <a:off x="0" y="0"/>
            <a:ext cx="12192000" cy="1012723"/>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pt-BR" sz="3200"/>
              <a:t>Alterações da Portaria 24/2022 – NOVA POLÍTICA DE SAP</a:t>
            </a:r>
            <a:endParaRPr lang="pt-BR" sz="3200" dirty="0"/>
          </a:p>
        </p:txBody>
      </p:sp>
      <p:sp>
        <p:nvSpPr>
          <p:cNvPr id="4" name="CaixaDeTexto 1">
            <a:extLst>
              <a:ext uri="{FF2B5EF4-FFF2-40B4-BE49-F238E27FC236}">
                <a16:creationId xmlns:a16="http://schemas.microsoft.com/office/drawing/2014/main" id="{AB93714F-BA59-2635-53E6-5EAB2EDC7D74}"/>
              </a:ext>
            </a:extLst>
          </p:cNvPr>
          <p:cNvSpPr txBox="1"/>
          <p:nvPr/>
        </p:nvSpPr>
        <p:spPr>
          <a:xfrm>
            <a:off x="522947" y="6595797"/>
            <a:ext cx="3087328" cy="40312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100" kern="1200"/>
              <a:t>Fonte: Base de Dados do sistema Everest, 2025</a:t>
            </a:r>
          </a:p>
        </p:txBody>
      </p:sp>
      <p:graphicFrame>
        <p:nvGraphicFramePr>
          <p:cNvPr id="9" name="Espaço Reservado para Conteúdo 6">
            <a:extLst>
              <a:ext uri="{FF2B5EF4-FFF2-40B4-BE49-F238E27FC236}">
                <a16:creationId xmlns:a16="http://schemas.microsoft.com/office/drawing/2014/main" id="{0B56778A-BDCD-E63E-9641-9FC8C545EADB}"/>
              </a:ext>
            </a:extLst>
          </p:cNvPr>
          <p:cNvGraphicFramePr>
            <a:graphicFrameLocks noGrp="1"/>
          </p:cNvGraphicFramePr>
          <p:nvPr>
            <p:ph idx="1"/>
          </p:nvPr>
        </p:nvGraphicFramePr>
        <p:xfrm>
          <a:off x="-397745" y="1224116"/>
          <a:ext cx="6488173" cy="53154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6093185A-A21B-E3A0-6059-D2567B701106}"/>
              </a:ext>
            </a:extLst>
          </p:cNvPr>
          <p:cNvGraphicFramePr>
            <a:graphicFrameLocks/>
          </p:cNvGraphicFramePr>
          <p:nvPr/>
        </p:nvGraphicFramePr>
        <p:xfrm>
          <a:off x="5717513" y="1224115"/>
          <a:ext cx="6331919" cy="5315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2802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AB3E-71F9-3C2B-A724-D37B0F3DEB77}"/>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F4E296D2-4FFC-C284-2BF8-8B7F29821C0A}"/>
              </a:ext>
            </a:extLst>
          </p:cNvPr>
          <p:cNvSpPr>
            <a:spLocks noGrp="1"/>
          </p:cNvSpPr>
          <p:nvPr>
            <p:ph type="title"/>
          </p:nvPr>
        </p:nvSpPr>
        <p:spPr>
          <a:xfrm>
            <a:off x="0" y="0"/>
            <a:ext cx="12192000" cy="1012723"/>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pt-BR" sz="3200"/>
              <a:t>Alterações da Portaria 24/2022 – NOVA POLÍTICA DE SAP</a:t>
            </a:r>
            <a:endParaRPr lang="pt-BR" sz="3200" dirty="0"/>
          </a:p>
        </p:txBody>
      </p:sp>
      <p:sp>
        <p:nvSpPr>
          <p:cNvPr id="5" name="CaixaDeTexto 1">
            <a:extLst>
              <a:ext uri="{FF2B5EF4-FFF2-40B4-BE49-F238E27FC236}">
                <a16:creationId xmlns:a16="http://schemas.microsoft.com/office/drawing/2014/main" id="{9BEA8056-51DF-1DCA-4A55-A19BCA2C2197}"/>
              </a:ext>
            </a:extLst>
          </p:cNvPr>
          <p:cNvSpPr txBox="1"/>
          <p:nvPr/>
        </p:nvSpPr>
        <p:spPr>
          <a:xfrm>
            <a:off x="522947" y="6584981"/>
            <a:ext cx="3087328" cy="40312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100" kern="1200"/>
              <a:t>Fonte: Base de Dados do sistema Everest, 2025</a:t>
            </a:r>
          </a:p>
        </p:txBody>
      </p:sp>
      <p:graphicFrame>
        <p:nvGraphicFramePr>
          <p:cNvPr id="7" name="Gráfico 6">
            <a:extLst>
              <a:ext uri="{FF2B5EF4-FFF2-40B4-BE49-F238E27FC236}">
                <a16:creationId xmlns:a16="http://schemas.microsoft.com/office/drawing/2014/main" id="{B452789F-96B3-E1DB-D49E-D8602E83655E}"/>
              </a:ext>
            </a:extLst>
          </p:cNvPr>
          <p:cNvGraphicFramePr>
            <a:graphicFrameLocks/>
          </p:cNvGraphicFramePr>
          <p:nvPr/>
        </p:nvGraphicFramePr>
        <p:xfrm>
          <a:off x="176980" y="1140177"/>
          <a:ext cx="5620281" cy="52936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971CA68B-30CE-9563-71CB-2259A58542BD}"/>
              </a:ext>
            </a:extLst>
          </p:cNvPr>
          <p:cNvGraphicFramePr>
            <a:graphicFrameLocks/>
          </p:cNvGraphicFramePr>
          <p:nvPr/>
        </p:nvGraphicFramePr>
        <p:xfrm>
          <a:off x="6272980" y="1150374"/>
          <a:ext cx="5850194" cy="5434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400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E1D3-0187-1540-74E4-09A56287C54F}"/>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7191BCD6-D27B-BC3B-C677-68D9865A690A}"/>
              </a:ext>
            </a:extLst>
          </p:cNvPr>
          <p:cNvSpPr>
            <a:spLocks noGrp="1"/>
          </p:cNvSpPr>
          <p:nvPr>
            <p:ph type="title"/>
          </p:nvPr>
        </p:nvSpPr>
        <p:spPr>
          <a:xfrm>
            <a:off x="0" y="0"/>
            <a:ext cx="12192000" cy="1012723"/>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pt-BR" sz="3200"/>
              <a:t>Alterações da Portaria 24/2022 – NOVA POLÍTICA DE SAP</a:t>
            </a:r>
            <a:endParaRPr lang="pt-BR" sz="3200" dirty="0"/>
          </a:p>
        </p:txBody>
      </p:sp>
      <p:graphicFrame>
        <p:nvGraphicFramePr>
          <p:cNvPr id="2" name="Tabela 1">
            <a:extLst>
              <a:ext uri="{FF2B5EF4-FFF2-40B4-BE49-F238E27FC236}">
                <a16:creationId xmlns:a16="http://schemas.microsoft.com/office/drawing/2014/main" id="{F1ABC00F-CCD3-4B54-9624-5732DFEDA396}"/>
              </a:ext>
            </a:extLst>
          </p:cNvPr>
          <p:cNvGraphicFramePr>
            <a:graphicFrameLocks noGrp="1"/>
          </p:cNvGraphicFramePr>
          <p:nvPr/>
        </p:nvGraphicFramePr>
        <p:xfrm>
          <a:off x="147485" y="978935"/>
          <a:ext cx="11901947" cy="5842296"/>
        </p:xfrm>
        <a:graphic>
          <a:graphicData uri="http://schemas.openxmlformats.org/drawingml/2006/table">
            <a:tbl>
              <a:tblPr>
                <a:tableStyleId>{BC89EF96-8CEA-46FF-86C4-4CE0E7609802}</a:tableStyleId>
              </a:tblPr>
              <a:tblGrid>
                <a:gridCol w="368709">
                  <a:extLst>
                    <a:ext uri="{9D8B030D-6E8A-4147-A177-3AD203B41FA5}">
                      <a16:colId xmlns:a16="http://schemas.microsoft.com/office/drawing/2014/main" val="1184381862"/>
                    </a:ext>
                  </a:extLst>
                </a:gridCol>
                <a:gridCol w="5029200">
                  <a:extLst>
                    <a:ext uri="{9D8B030D-6E8A-4147-A177-3AD203B41FA5}">
                      <a16:colId xmlns:a16="http://schemas.microsoft.com/office/drawing/2014/main" val="2799030427"/>
                    </a:ext>
                  </a:extLst>
                </a:gridCol>
                <a:gridCol w="6504038">
                  <a:extLst>
                    <a:ext uri="{9D8B030D-6E8A-4147-A177-3AD203B41FA5}">
                      <a16:colId xmlns:a16="http://schemas.microsoft.com/office/drawing/2014/main" val="294709379"/>
                    </a:ext>
                  </a:extLst>
                </a:gridCol>
              </a:tblGrid>
              <a:tr h="431766">
                <a:tc>
                  <a:txBody>
                    <a:bodyPr/>
                    <a:lstStyle/>
                    <a:p>
                      <a:pPr algn="r" fontAlgn="auto">
                        <a:buNone/>
                      </a:pPr>
                      <a:endParaRPr lang="pt-BR" sz="2000" b="0" i="0" u="none" strike="noStrike" dirty="0">
                        <a:solidFill>
                          <a:srgbClr val="000000"/>
                        </a:solidFill>
                        <a:effectLst/>
                        <a:latin typeface="+mn-lt"/>
                      </a:endParaRPr>
                    </a:p>
                  </a:txBody>
                  <a:tcPr marL="0" marR="0" marT="0" marB="0" anchor="b"/>
                </a:tc>
                <a:tc>
                  <a:txBody>
                    <a:bodyPr/>
                    <a:lstStyle/>
                    <a:p>
                      <a:pPr algn="ctr" fontAlgn="auto">
                        <a:buNone/>
                      </a:pPr>
                      <a:r>
                        <a:rPr lang="pt-BR" sz="2400" b="1" u="none" strike="noStrike" dirty="0">
                          <a:effectLst/>
                          <a:latin typeface="+mn-lt"/>
                        </a:rPr>
                        <a:t>Regra vigente</a:t>
                      </a:r>
                      <a:endParaRPr lang="pt-BR" sz="2400" b="1" i="0" u="none" strike="noStrike" dirty="0">
                        <a:solidFill>
                          <a:srgbClr val="000000"/>
                        </a:solidFill>
                        <a:effectLst/>
                        <a:latin typeface="+mn-lt"/>
                      </a:endParaRPr>
                    </a:p>
                  </a:txBody>
                  <a:tcPr marL="0" marR="0" marT="0" marB="0" anchor="ctr"/>
                </a:tc>
                <a:tc>
                  <a:txBody>
                    <a:bodyPr/>
                    <a:lstStyle/>
                    <a:p>
                      <a:pPr algn="ctr" fontAlgn="auto">
                        <a:buNone/>
                      </a:pPr>
                      <a:r>
                        <a:rPr lang="pt-BR" sz="2400" b="1" u="none" strike="noStrike" dirty="0">
                          <a:effectLst/>
                          <a:latin typeface="+mn-lt"/>
                        </a:rPr>
                        <a:t>Proposta de alteração</a:t>
                      </a:r>
                      <a:endParaRPr lang="pt-BR" sz="24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658633698"/>
                  </a:ext>
                </a:extLst>
              </a:tr>
              <a:tr h="1295300">
                <a:tc>
                  <a:txBody>
                    <a:bodyPr/>
                    <a:lstStyle/>
                    <a:p>
                      <a:pPr algn="ctr" fontAlgn="auto">
                        <a:buNone/>
                      </a:pPr>
                      <a:r>
                        <a:rPr lang="pt-BR" sz="2000" u="none" strike="noStrike" dirty="0">
                          <a:effectLst/>
                          <a:latin typeface="+mn-lt"/>
                        </a:rPr>
                        <a:t>1.</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SAP para remanejamento entre despesas de capital e de custeio </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Eliminar essa SAP, desde que observada a Chamada, Manual da FAPEMIG e o remanejamento não envolver dispêndio cortado no processo de julgamento e seleção </a:t>
                      </a:r>
                      <a:endParaRPr lang="pt-BR"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196772103"/>
                  </a:ext>
                </a:extLst>
              </a:tr>
              <a:tr h="925484">
                <a:tc>
                  <a:txBody>
                    <a:bodyPr/>
                    <a:lstStyle/>
                    <a:p>
                      <a:pPr algn="ctr" fontAlgn="auto">
                        <a:buNone/>
                      </a:pPr>
                      <a:r>
                        <a:rPr lang="pt-BR" sz="2000" u="none" strike="noStrike" dirty="0">
                          <a:effectLst/>
                          <a:latin typeface="+mn-lt"/>
                        </a:rPr>
                        <a:t>2.</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SAP para inclusão de despesas de capital não previstas no plano de trabalho</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Eliminar essa SAP, desde que observada a Chamada, Manual da FAPEMIG e não tiver sido dispêndio cortado no processo de julgamento e seleção </a:t>
                      </a:r>
                      <a:endParaRPr lang="pt-BR"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408338389"/>
                  </a:ext>
                </a:extLst>
              </a:tr>
              <a:tr h="1295300">
                <a:tc>
                  <a:txBody>
                    <a:bodyPr/>
                    <a:lstStyle/>
                    <a:p>
                      <a:pPr algn="ctr" fontAlgn="auto">
                        <a:buNone/>
                      </a:pPr>
                      <a:r>
                        <a:rPr lang="pt-BR" sz="2000" u="none" strike="noStrike" dirty="0">
                          <a:effectLst/>
                          <a:latin typeface="+mn-lt"/>
                        </a:rPr>
                        <a:t>3.</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a:effectLst/>
                          <a:latin typeface="+mn-lt"/>
                        </a:rPr>
                        <a:t>SAP para utilização dos rendimentos de ativos financeiros em item que não conste no plano de trabalho aprovado</a:t>
                      </a:r>
                      <a:endParaRPr lang="pt-BR" sz="2000" b="0" i="0" u="none" strike="noStrike">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Eliminar essa SAP, desde que observada a Chamada, Manual da FAPEMIG, não envolver inclusão de dispêndios cortados no processo de julgamento e seleção, e a utilização for em prol do objeto do instrumento jurídico firmado</a:t>
                      </a:r>
                      <a:endParaRPr lang="pt-BR"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610006915"/>
                  </a:ext>
                </a:extLst>
              </a:tr>
              <a:tr h="616990">
                <a:tc>
                  <a:txBody>
                    <a:bodyPr/>
                    <a:lstStyle/>
                    <a:p>
                      <a:pPr algn="ctr" fontAlgn="auto">
                        <a:buNone/>
                      </a:pPr>
                      <a:r>
                        <a:rPr lang="pt-BR" sz="2000" u="none" strike="noStrike" dirty="0">
                          <a:effectLst/>
                          <a:latin typeface="+mn-lt"/>
                        </a:rPr>
                        <a:t>4.</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a:effectLst/>
                          <a:latin typeface="+mn-lt"/>
                        </a:rPr>
                        <a:t>SAP para inclusão e exclusão de membros de equipe</a:t>
                      </a:r>
                      <a:endParaRPr lang="pt-BR" sz="2000" b="0" i="0" u="none" strike="noStrike">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Eliminar essa SAP, desde que observada a Chamada</a:t>
                      </a:r>
                      <a:endParaRPr lang="pt-BR"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398650493"/>
                  </a:ext>
                </a:extLst>
              </a:tr>
              <a:tr h="616990">
                <a:tc>
                  <a:txBody>
                    <a:bodyPr/>
                    <a:lstStyle/>
                    <a:p>
                      <a:pPr algn="ctr" fontAlgn="auto">
                        <a:buNone/>
                      </a:pPr>
                      <a:r>
                        <a:rPr lang="pt-BR" sz="2000" u="none" strike="noStrike" dirty="0">
                          <a:effectLst/>
                          <a:latin typeface="+mn-lt"/>
                        </a:rPr>
                        <a:t>5.</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a:effectLst/>
                          <a:latin typeface="+mn-lt"/>
                        </a:rPr>
                        <a:t>SAP para alteração dos beneficiários dos eventos</a:t>
                      </a:r>
                      <a:endParaRPr lang="pt-BR" sz="2000" b="0" i="0" u="none" strike="noStrike">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Eliminar essa SAP, desde que observada a Chamada</a:t>
                      </a:r>
                      <a:endParaRPr lang="pt-BR"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650006551"/>
                  </a:ext>
                </a:extLst>
              </a:tr>
              <a:tr h="431766">
                <a:tc>
                  <a:txBody>
                    <a:bodyPr/>
                    <a:lstStyle/>
                    <a:p>
                      <a:pPr algn="ctr" fontAlgn="auto">
                        <a:buNone/>
                      </a:pPr>
                      <a:r>
                        <a:rPr lang="pt-BR" sz="2000" u="none" strike="noStrike" dirty="0">
                          <a:effectLst/>
                          <a:latin typeface="+mn-lt"/>
                        </a:rPr>
                        <a:t>6.</a:t>
                      </a:r>
                      <a:endParaRPr lang="pt-BR" sz="2000" b="0" i="0" u="none" strike="noStrike" dirty="0">
                        <a:solidFill>
                          <a:srgbClr val="000000"/>
                        </a:solidFill>
                        <a:effectLst/>
                        <a:latin typeface="+mn-lt"/>
                      </a:endParaRPr>
                    </a:p>
                  </a:txBody>
                  <a:tcPr marL="0" marR="0" marT="0" marB="0" anchor="ctr"/>
                </a:tc>
                <a:tc>
                  <a:txBody>
                    <a:bodyPr/>
                    <a:lstStyle/>
                    <a:p>
                      <a:pPr algn="ctr" fontAlgn="auto">
                        <a:buNone/>
                      </a:pPr>
                      <a:r>
                        <a:rPr lang="pt-BR" sz="2000" u="none" strike="noStrike">
                          <a:effectLst/>
                          <a:latin typeface="+mn-lt"/>
                        </a:rPr>
                        <a:t>SAP para alteração de metodologia</a:t>
                      </a:r>
                      <a:endParaRPr lang="pt-BR" sz="2000" b="0" i="0" u="none" strike="noStrike">
                        <a:solidFill>
                          <a:srgbClr val="000000"/>
                        </a:solidFill>
                        <a:effectLst/>
                        <a:latin typeface="+mn-lt"/>
                      </a:endParaRPr>
                    </a:p>
                  </a:txBody>
                  <a:tcPr marL="0" marR="0" marT="0" marB="0" anchor="ctr"/>
                </a:tc>
                <a:tc>
                  <a:txBody>
                    <a:bodyPr/>
                    <a:lstStyle/>
                    <a:p>
                      <a:pPr algn="ctr" fontAlgn="auto">
                        <a:buNone/>
                      </a:pPr>
                      <a:r>
                        <a:rPr lang="pt-BR" sz="2000" u="none" strike="noStrike" dirty="0">
                          <a:effectLst/>
                          <a:latin typeface="+mn-lt"/>
                        </a:rPr>
                        <a:t>Eliminar essa SAP</a:t>
                      </a:r>
                      <a:endParaRPr lang="pt-BR"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792269623"/>
                  </a:ext>
                </a:extLst>
              </a:tr>
            </a:tbl>
          </a:graphicData>
        </a:graphic>
      </p:graphicFrame>
    </p:spTree>
    <p:extLst>
      <p:ext uri="{BB962C8B-B14F-4D97-AF65-F5344CB8AC3E}">
        <p14:creationId xmlns:p14="http://schemas.microsoft.com/office/powerpoint/2010/main" val="848917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9BD8C-3999-47CD-4E9E-5D60ADFE0952}"/>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BD60AE6A-3D63-CBAB-1F77-8FBD7046F3F5}"/>
              </a:ext>
            </a:extLst>
          </p:cNvPr>
          <p:cNvSpPr>
            <a:spLocks noGrp="1"/>
          </p:cNvSpPr>
          <p:nvPr>
            <p:ph type="title"/>
          </p:nvPr>
        </p:nvSpPr>
        <p:spPr>
          <a:xfrm>
            <a:off x="0" y="0"/>
            <a:ext cx="12192000" cy="1012723"/>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pt-BR" sz="3200"/>
              <a:t>Alterações da Portaria 24/2022 – NOVA POLÍTICA DE SAP</a:t>
            </a:r>
            <a:endParaRPr lang="pt-BR" sz="3200" dirty="0"/>
          </a:p>
        </p:txBody>
      </p:sp>
      <p:sp>
        <p:nvSpPr>
          <p:cNvPr id="3" name="CaixaDeTexto 2">
            <a:extLst>
              <a:ext uri="{FF2B5EF4-FFF2-40B4-BE49-F238E27FC236}">
                <a16:creationId xmlns:a16="http://schemas.microsoft.com/office/drawing/2014/main" id="{71356218-0CFD-387C-A1E5-A3300F506E1F}"/>
              </a:ext>
            </a:extLst>
          </p:cNvPr>
          <p:cNvSpPr txBox="1"/>
          <p:nvPr/>
        </p:nvSpPr>
        <p:spPr>
          <a:xfrm>
            <a:off x="176981" y="1533834"/>
            <a:ext cx="11680722" cy="4585871"/>
          </a:xfrm>
          <a:prstGeom prst="rect">
            <a:avLst/>
          </a:prstGeom>
          <a:noFill/>
        </p:spPr>
        <p:txBody>
          <a:bodyPr wrap="square" rtlCol="0">
            <a:spAutoFit/>
          </a:bodyPr>
          <a:lstStyle/>
          <a:p>
            <a:pPr algn="just"/>
            <a:r>
              <a:rPr lang="pt-BR" sz="2600" b="1" i="1" dirty="0"/>
              <a:t>IMPORTANTE:</a:t>
            </a:r>
          </a:p>
          <a:p>
            <a:pPr algn="just"/>
            <a:endParaRPr lang="pt-BR" sz="2600" b="1" i="1" dirty="0"/>
          </a:p>
          <a:p>
            <a:pPr algn="just"/>
            <a:endParaRPr lang="pt-BR" sz="2400" dirty="0"/>
          </a:p>
          <a:p>
            <a:pPr algn="just"/>
            <a:r>
              <a:rPr lang="pt-BR" sz="2400" dirty="0"/>
              <a:t>1. Continuará a prerrogativa da FAPEMIG de dispor de regras de SAP específicas, quando for o caso, em seus chamamentos públicos ou na celebração de instrumentos jurídicos</a:t>
            </a:r>
          </a:p>
          <a:p>
            <a:pPr algn="just"/>
            <a:endParaRPr lang="pt-BR" sz="2400" dirty="0"/>
          </a:p>
          <a:p>
            <a:pPr algn="ctr"/>
            <a:r>
              <a:rPr lang="pt-BR" sz="2400" u="sng" dirty="0"/>
              <a:t>Exemplo</a:t>
            </a:r>
            <a:r>
              <a:rPr lang="pt-BR" sz="2400" dirty="0"/>
              <a:t>: iniciativas em parceria com o CNPq</a:t>
            </a:r>
          </a:p>
          <a:p>
            <a:pPr algn="just"/>
            <a:endParaRPr lang="pt-BR" sz="2400" dirty="0"/>
          </a:p>
          <a:p>
            <a:pPr algn="just"/>
            <a:endParaRPr lang="pt-BR" sz="2400" dirty="0"/>
          </a:p>
          <a:p>
            <a:pPr algn="just"/>
            <a:r>
              <a:rPr lang="pt-BR" sz="2400" dirty="0"/>
              <a:t>2. A proposta de alteração da Portaria 24/2022 precisará ser validada ainda pela Procuradoria da FAPEMIG.</a:t>
            </a:r>
          </a:p>
        </p:txBody>
      </p:sp>
    </p:spTree>
    <p:extLst>
      <p:ext uri="{BB962C8B-B14F-4D97-AF65-F5344CB8AC3E}">
        <p14:creationId xmlns:p14="http://schemas.microsoft.com/office/powerpoint/2010/main" val="83473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2">
            <a:alphaModFix amt="85000"/>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r="23629"/>
          <a:stretch/>
        </p:blipFill>
        <p:spPr>
          <a:xfrm>
            <a:off x="4335783" y="-10578"/>
            <a:ext cx="7856218" cy="6868578"/>
          </a:xfrm>
          <a:prstGeom prst="rect">
            <a:avLst/>
          </a:prstGeom>
        </p:spPr>
      </p:pic>
      <p:sp>
        <p:nvSpPr>
          <p:cNvPr id="4" name="object 4"/>
          <p:cNvSpPr/>
          <p:nvPr/>
        </p:nvSpPr>
        <p:spPr>
          <a:xfrm>
            <a:off x="1" y="-44262"/>
            <a:ext cx="12191999" cy="6902262"/>
          </a:xfrm>
          <a:custGeom>
            <a:avLst/>
            <a:gdLst/>
            <a:ahLst/>
            <a:cxnLst/>
            <a:rect l="l" t="t" r="r" b="b"/>
            <a:pathLst>
              <a:path w="17259935" h="10271125">
                <a:moveTo>
                  <a:pt x="7040169" y="0"/>
                </a:moveTo>
                <a:lnTo>
                  <a:pt x="0" y="0"/>
                </a:lnTo>
                <a:lnTo>
                  <a:pt x="0" y="10270922"/>
                </a:lnTo>
                <a:lnTo>
                  <a:pt x="7040169" y="10270922"/>
                </a:lnTo>
                <a:lnTo>
                  <a:pt x="7040169" y="0"/>
                </a:lnTo>
                <a:close/>
              </a:path>
              <a:path w="17259935" h="10271125">
                <a:moveTo>
                  <a:pt x="17259313" y="2814663"/>
                </a:moveTo>
                <a:lnTo>
                  <a:pt x="17222635" y="2827794"/>
                </a:lnTo>
                <a:lnTo>
                  <a:pt x="17179786" y="2848051"/>
                </a:lnTo>
                <a:lnTo>
                  <a:pt x="17139019" y="2872435"/>
                </a:lnTo>
                <a:lnTo>
                  <a:pt x="17100665" y="2900832"/>
                </a:lnTo>
                <a:lnTo>
                  <a:pt x="17065041" y="2933103"/>
                </a:lnTo>
                <a:lnTo>
                  <a:pt x="17032770" y="2968726"/>
                </a:lnTo>
                <a:lnTo>
                  <a:pt x="17004373" y="3007093"/>
                </a:lnTo>
                <a:lnTo>
                  <a:pt x="16979989" y="3047847"/>
                </a:lnTo>
                <a:lnTo>
                  <a:pt x="16959733" y="3090697"/>
                </a:lnTo>
                <a:lnTo>
                  <a:pt x="16943756" y="3135312"/>
                </a:lnTo>
                <a:lnTo>
                  <a:pt x="16932174" y="3181388"/>
                </a:lnTo>
                <a:lnTo>
                  <a:pt x="16925138" y="3228581"/>
                </a:lnTo>
                <a:lnTo>
                  <a:pt x="16922750" y="3276600"/>
                </a:lnTo>
                <a:lnTo>
                  <a:pt x="16922750" y="7010400"/>
                </a:lnTo>
                <a:lnTo>
                  <a:pt x="16925138" y="7058406"/>
                </a:lnTo>
                <a:lnTo>
                  <a:pt x="16932174" y="7105612"/>
                </a:lnTo>
                <a:lnTo>
                  <a:pt x="16943756" y="7151675"/>
                </a:lnTo>
                <a:lnTo>
                  <a:pt x="16959733" y="7196290"/>
                </a:lnTo>
                <a:lnTo>
                  <a:pt x="16979989" y="7239140"/>
                </a:lnTo>
                <a:lnTo>
                  <a:pt x="17004373" y="7279907"/>
                </a:lnTo>
                <a:lnTo>
                  <a:pt x="17032770" y="7318261"/>
                </a:lnTo>
                <a:lnTo>
                  <a:pt x="17065041" y="7353897"/>
                </a:lnTo>
                <a:lnTo>
                  <a:pt x="17100665" y="7386155"/>
                </a:lnTo>
                <a:lnTo>
                  <a:pt x="17139019" y="7414552"/>
                </a:lnTo>
                <a:lnTo>
                  <a:pt x="17179786" y="7438949"/>
                </a:lnTo>
                <a:lnTo>
                  <a:pt x="17222635" y="7459192"/>
                </a:lnTo>
                <a:lnTo>
                  <a:pt x="17259313" y="7472324"/>
                </a:lnTo>
                <a:lnTo>
                  <a:pt x="17259313" y="2814663"/>
                </a:lnTo>
                <a:close/>
              </a:path>
            </a:pathLst>
          </a:custGeom>
          <a:solidFill>
            <a:srgbClr val="006BAD"/>
          </a:solidFill>
        </p:spPr>
        <p:txBody>
          <a:bodyPr wrap="square" lIns="0" tIns="0" rIns="0" bIns="0" rtlCol="0"/>
          <a:lstStyle/>
          <a:p>
            <a:endParaRPr sz="1200"/>
          </a:p>
        </p:txBody>
      </p:sp>
      <p:sp>
        <p:nvSpPr>
          <p:cNvPr id="6" name="object 6"/>
          <p:cNvSpPr txBox="1">
            <a:spLocks noGrp="1"/>
          </p:cNvSpPr>
          <p:nvPr>
            <p:ph type="title"/>
          </p:nvPr>
        </p:nvSpPr>
        <p:spPr>
          <a:xfrm>
            <a:off x="497420" y="3221038"/>
            <a:ext cx="3838363" cy="2903359"/>
          </a:xfrm>
          <a:prstGeom prst="rect">
            <a:avLst/>
          </a:prstGeom>
        </p:spPr>
        <p:txBody>
          <a:bodyPr vert="horz" wrap="square" lIns="0" tIns="10160" rIns="0" bIns="0" rtlCol="0" anchor="ctr">
            <a:spAutoFit/>
          </a:bodyPr>
          <a:lstStyle/>
          <a:p>
            <a:pPr marL="8467" algn="ctr">
              <a:lnSpc>
                <a:spcPct val="100000"/>
              </a:lnSpc>
              <a:spcBef>
                <a:spcPts val="80"/>
              </a:spcBef>
            </a:pPr>
            <a:r>
              <a:rPr lang="en-US" sz="4800" dirty="0" err="1">
                <a:solidFill>
                  <a:srgbClr val="FFFFFF"/>
                </a:solidFill>
                <a:latin typeface="Montserrat" panose="00000500000000000000" pitchFamily="2" charset="0"/>
              </a:rPr>
              <a:t>Obrigada</a:t>
            </a:r>
            <a:r>
              <a:rPr lang="en-US" sz="4800" dirty="0">
                <a:solidFill>
                  <a:srgbClr val="FFFFFF"/>
                </a:solidFill>
                <a:latin typeface="Montserrat" panose="00000500000000000000" pitchFamily="2" charset="0"/>
              </a:rPr>
              <a:t>!</a:t>
            </a:r>
            <a:br>
              <a:rPr lang="en-US" sz="4800" dirty="0">
                <a:solidFill>
                  <a:srgbClr val="FFFFFF"/>
                </a:solidFill>
                <a:latin typeface="Montserrat" panose="00000500000000000000" pitchFamily="2" charset="0"/>
              </a:rPr>
            </a:br>
            <a:br>
              <a:rPr lang="en-US" sz="4800" dirty="0">
                <a:solidFill>
                  <a:srgbClr val="FFFFFF"/>
                </a:solidFill>
                <a:latin typeface="Montserrat" panose="00000500000000000000" pitchFamily="2" charset="0"/>
              </a:rPr>
            </a:br>
            <a:r>
              <a:rPr lang="en-US" sz="2000" dirty="0" err="1">
                <a:solidFill>
                  <a:srgbClr val="FFFFFF"/>
                </a:solidFill>
                <a:latin typeface="Montserrat" panose="00000500000000000000" pitchFamily="2" charset="0"/>
              </a:rPr>
              <a:t>Contato</a:t>
            </a:r>
            <a:r>
              <a:rPr lang="en-US" sz="2000" dirty="0">
                <a:solidFill>
                  <a:srgbClr val="FFFFFF"/>
                </a:solidFill>
                <a:latin typeface="Montserrat" panose="00000500000000000000" pitchFamily="2" charset="0"/>
              </a:rPr>
              <a:t>: gmr@fapemig.br</a:t>
            </a:r>
            <a:br>
              <a:rPr lang="en-US" sz="4800" dirty="0">
                <a:solidFill>
                  <a:srgbClr val="FFFFFF"/>
                </a:solidFill>
                <a:latin typeface="Montserrat" panose="00000500000000000000" pitchFamily="2" charset="0"/>
              </a:rPr>
            </a:br>
            <a:br>
              <a:rPr lang="en-US" sz="4800" dirty="0">
                <a:solidFill>
                  <a:srgbClr val="FFFFFF"/>
                </a:solidFill>
                <a:latin typeface="Montserrat" panose="00000500000000000000" pitchFamily="2" charset="0"/>
              </a:rPr>
            </a:br>
            <a:endParaRPr lang="en-US" sz="2400" dirty="0">
              <a:latin typeface="Montserrat" panose="00000500000000000000" pitchFamily="2" charset="0"/>
            </a:endParaRPr>
          </a:p>
        </p:txBody>
      </p:sp>
      <p:pic>
        <p:nvPicPr>
          <p:cNvPr id="5" name="Imagem 4" descr="Logotipo, nome da empresa&#10;&#10;Descrição gerada automaticamente">
            <a:extLst>
              <a:ext uri="{FF2B5EF4-FFF2-40B4-BE49-F238E27FC236}">
                <a16:creationId xmlns:a16="http://schemas.microsoft.com/office/drawing/2014/main" id="{44BCF094-D0D9-1E9D-BC63-CA18F1557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518160"/>
            <a:ext cx="1501751" cy="12205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7BFC-1B33-FA3B-865D-817306A744C3}"/>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F1C9FB03-6E87-3ED8-1542-753E2FEE9CAF}"/>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9C26366B-469C-F734-1F00-39E66347CC67}"/>
              </a:ext>
            </a:extLst>
          </p:cNvPr>
          <p:cNvSpPr>
            <a:spLocks noGrp="1"/>
          </p:cNvSpPr>
          <p:nvPr>
            <p:ph type="title"/>
          </p:nvPr>
        </p:nvSpPr>
        <p:spPr>
          <a:xfrm>
            <a:off x="-390040" y="46839"/>
            <a:ext cx="11097369" cy="933448"/>
          </a:xfrm>
        </p:spPr>
        <p:txBody>
          <a:bodyPr>
            <a:normAutofit/>
          </a:bodyPr>
          <a:lstStyle/>
          <a:p>
            <a:pPr algn="ctr"/>
            <a:r>
              <a:rPr lang="pt-BR" sz="4000" dirty="0">
                <a:solidFill>
                  <a:schemeClr val="bg1"/>
                </a:solidFill>
              </a:rPr>
              <a:t>PROPOSTA- Nova metodologia DOA </a:t>
            </a:r>
          </a:p>
        </p:txBody>
      </p:sp>
      <p:sp>
        <p:nvSpPr>
          <p:cNvPr id="3" name="Retângulo 2">
            <a:extLst>
              <a:ext uri="{FF2B5EF4-FFF2-40B4-BE49-F238E27FC236}">
                <a16:creationId xmlns:a16="http://schemas.microsoft.com/office/drawing/2014/main" id="{805A8086-9891-91CA-9BCF-E224BAAFAE2D}"/>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41B5FF3C-C29F-3C37-1FD7-C9D0B39D86E3}"/>
              </a:ext>
            </a:extLst>
          </p:cNvPr>
          <p:cNvGraphicFramePr>
            <a:graphicFrameLocks noGrp="1"/>
          </p:cNvGraphicFramePr>
          <p:nvPr/>
        </p:nvGraphicFramePr>
        <p:xfrm>
          <a:off x="82060" y="891208"/>
          <a:ext cx="12027877" cy="5676795"/>
        </p:xfrm>
        <a:graphic>
          <a:graphicData uri="http://schemas.openxmlformats.org/drawingml/2006/table">
            <a:tbl>
              <a:tblPr/>
              <a:tblGrid>
                <a:gridCol w="900922">
                  <a:extLst>
                    <a:ext uri="{9D8B030D-6E8A-4147-A177-3AD203B41FA5}">
                      <a16:colId xmlns:a16="http://schemas.microsoft.com/office/drawing/2014/main" val="690029376"/>
                    </a:ext>
                  </a:extLst>
                </a:gridCol>
                <a:gridCol w="2000745">
                  <a:extLst>
                    <a:ext uri="{9D8B030D-6E8A-4147-A177-3AD203B41FA5}">
                      <a16:colId xmlns:a16="http://schemas.microsoft.com/office/drawing/2014/main" val="722177705"/>
                    </a:ext>
                  </a:extLst>
                </a:gridCol>
                <a:gridCol w="7745579">
                  <a:extLst>
                    <a:ext uri="{9D8B030D-6E8A-4147-A177-3AD203B41FA5}">
                      <a16:colId xmlns:a16="http://schemas.microsoft.com/office/drawing/2014/main" val="334925522"/>
                    </a:ext>
                  </a:extLst>
                </a:gridCol>
                <a:gridCol w="1380631">
                  <a:extLst>
                    <a:ext uri="{9D8B030D-6E8A-4147-A177-3AD203B41FA5}">
                      <a16:colId xmlns:a16="http://schemas.microsoft.com/office/drawing/2014/main" val="1449763949"/>
                    </a:ext>
                  </a:extLst>
                </a:gridCol>
              </a:tblGrid>
              <a:tr h="273891">
                <a:tc gridSpan="4">
                  <a:txBody>
                    <a:bodyPr/>
                    <a:lstStyle/>
                    <a:p>
                      <a:pPr marL="38100" marR="38100" algn="ctr">
                        <a:buNone/>
                      </a:pPr>
                      <a:r>
                        <a:rPr lang="pt-BR" sz="2000" b="1" dirty="0">
                          <a:effectLst/>
                          <a:latin typeface="Calibri" panose="020F0502020204030204" pitchFamily="34" charset="0"/>
                        </a:rPr>
                        <a:t>ANEXO ÚNICO</a:t>
                      </a:r>
                      <a:endParaRPr lang="pt-BR" sz="2000" dirty="0">
                        <a:effectLst/>
                        <a:latin typeface="Calibri" panose="020F0502020204030204" pitchFamily="34" charset="0"/>
                      </a:endParaRP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589892600"/>
                  </a:ext>
                </a:extLst>
              </a:tr>
              <a:tr h="763085">
                <a:tc>
                  <a:txBody>
                    <a:bodyPr/>
                    <a:lstStyle/>
                    <a:p>
                      <a:pPr marL="38100" marR="38100" algn="ctr">
                        <a:buNone/>
                      </a:pPr>
                      <a:r>
                        <a:rPr lang="pt-BR" sz="1800" b="1" dirty="0">
                          <a:effectLst/>
                          <a:latin typeface="Calibri" panose="020F0502020204030204" pitchFamily="34" charset="0"/>
                        </a:rPr>
                        <a:t>Item</a:t>
                      </a:r>
                      <a:endParaRPr lang="pt-BR" sz="1800" dirty="0">
                        <a:effectLst/>
                        <a:latin typeface="Calibri" panose="020F0502020204030204" pitchFamily="34" charset="0"/>
                      </a:endParaRP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800" b="1" dirty="0">
                          <a:effectLst/>
                          <a:latin typeface="Calibri" panose="020F0502020204030204" pitchFamily="34" charset="0"/>
                        </a:rPr>
                        <a:t>Rubricas</a:t>
                      </a:r>
                      <a:endParaRPr lang="pt-BR" sz="1800" dirty="0">
                        <a:effectLst/>
                        <a:latin typeface="Calibri" panose="020F0502020204030204" pitchFamily="34" charset="0"/>
                      </a:endParaRP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800" b="1" dirty="0">
                          <a:effectLst/>
                          <a:latin typeface="Calibri" panose="020F0502020204030204" pitchFamily="34" charset="0"/>
                        </a:rPr>
                        <a:t>Rol exemplificativo de despesas por rubrica</a:t>
                      </a:r>
                      <a:endParaRPr lang="pt-BR" sz="1800" dirty="0">
                        <a:effectLst/>
                        <a:latin typeface="Calibri" panose="020F0502020204030204" pitchFamily="34" charset="0"/>
                      </a:endParaRP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800" b="1" dirty="0">
                          <a:effectLst/>
                          <a:latin typeface="Calibri" panose="020F0502020204030204" pitchFamily="34" charset="0"/>
                        </a:rPr>
                        <a:t>Percentual destinado à DOA</a:t>
                      </a:r>
                      <a:endParaRPr lang="pt-BR" sz="1800" dirty="0">
                        <a:effectLst/>
                        <a:latin typeface="Calibri" panose="020F0502020204030204" pitchFamily="34" charset="0"/>
                      </a:endParaRP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3099268"/>
                  </a:ext>
                </a:extLst>
              </a:tr>
              <a:tr h="763085">
                <a:tc>
                  <a:txBody>
                    <a:bodyPr/>
                    <a:lstStyle/>
                    <a:p>
                      <a:pPr marL="38100" marR="38100" algn="ctr">
                        <a:buNone/>
                      </a:pPr>
                      <a:r>
                        <a:rPr lang="pt-BR" sz="1600">
                          <a:effectLst/>
                          <a:latin typeface="Calibri" panose="020F0502020204030204" pitchFamily="34" charset="0"/>
                        </a:rPr>
                        <a:t>I</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600" dirty="0">
                          <a:effectLst/>
                          <a:latin typeface="Calibri" panose="020F0502020204030204" pitchFamily="34" charset="0"/>
                        </a:rPr>
                        <a:t>Bolsas</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l">
                        <a:buNone/>
                      </a:pPr>
                      <a:r>
                        <a:rPr lang="pt-BR" sz="1600" dirty="0">
                          <a:effectLst/>
                          <a:latin typeface="Calibri" panose="020F0502020204030204" pitchFamily="34" charset="0"/>
                        </a:rPr>
                        <a:t>1. Apoio e pagamento de bolsas.</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600">
                          <a:effectLst/>
                          <a:latin typeface="Calibri" panose="020F0502020204030204" pitchFamily="34" charset="0"/>
                        </a:rPr>
                        <a:t>6% do valor total da rubrica</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2846763"/>
                  </a:ext>
                </a:extLst>
              </a:tr>
              <a:tr h="2475263">
                <a:tc>
                  <a:txBody>
                    <a:bodyPr/>
                    <a:lstStyle/>
                    <a:p>
                      <a:pPr marL="38100" marR="38100" algn="ctr">
                        <a:buNone/>
                      </a:pPr>
                      <a:r>
                        <a:rPr lang="pt-BR" sz="1600">
                          <a:effectLst/>
                          <a:latin typeface="Calibri" panose="020F0502020204030204" pitchFamily="34" charset="0"/>
                        </a:rPr>
                        <a:t>II</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600">
                          <a:effectLst/>
                          <a:latin typeface="Calibri" panose="020F0502020204030204" pitchFamily="34" charset="0"/>
                        </a:rPr>
                        <a:t>Serviços e aquisições nacionais</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l">
                        <a:buNone/>
                      </a:pPr>
                      <a:r>
                        <a:rPr lang="pt-BR" sz="1600" dirty="0">
                          <a:effectLst/>
                          <a:latin typeface="Calibri" panose="020F0502020204030204" pitchFamily="34" charset="0"/>
                        </a:rPr>
                        <a:t>Apoio, aquisição, contratação de serviços e despesas nacionais, tais como:</a:t>
                      </a:r>
                    </a:p>
                    <a:p>
                      <a:pPr marL="38100" marR="38100" algn="l">
                        <a:buNone/>
                      </a:pPr>
                      <a:r>
                        <a:rPr lang="pt-BR" sz="1600" dirty="0">
                          <a:effectLst/>
                          <a:latin typeface="Calibri" panose="020F0502020204030204" pitchFamily="34" charset="0"/>
                        </a:rPr>
                        <a:t>1. Pagamento de diárias;</a:t>
                      </a:r>
                    </a:p>
                    <a:p>
                      <a:pPr marL="38100" marR="38100" algn="l">
                        <a:buNone/>
                      </a:pPr>
                      <a:r>
                        <a:rPr lang="pt-BR" sz="1600" dirty="0">
                          <a:effectLst/>
                          <a:latin typeface="Calibri" panose="020F0502020204030204" pitchFamily="34" charset="0"/>
                        </a:rPr>
                        <a:t>2. Aquisição de passagens aéreas;</a:t>
                      </a:r>
                    </a:p>
                    <a:p>
                      <a:pPr marL="38100" marR="38100" algn="l">
                        <a:buNone/>
                      </a:pPr>
                      <a:r>
                        <a:rPr lang="pt-BR" sz="1600" dirty="0">
                          <a:effectLst/>
                          <a:latin typeface="Calibri" panose="020F0502020204030204" pitchFamily="34" charset="0"/>
                        </a:rPr>
                        <a:t>3. Aquisição de material de consumo ou permanente nacional;</a:t>
                      </a:r>
                    </a:p>
                    <a:p>
                      <a:pPr marL="38100" marR="38100" algn="l">
                        <a:buNone/>
                      </a:pPr>
                      <a:r>
                        <a:rPr lang="pt-BR" sz="1600" dirty="0">
                          <a:effectLst/>
                          <a:latin typeface="Calibri" panose="020F0502020204030204" pitchFamily="34" charset="0"/>
                        </a:rPr>
                        <a:t>4. Contratação de serviços, tais como: Seguro Viagem, inscrição em eventos, pagamento de taxas escolares, serviços gráficos, licenças de software, despesas com transportes de materiais e equipamentos, manutenção de equipamentos e instrumental de pesquisa, serviços de consultoria, serviços de terceiros;</a:t>
                      </a:r>
                    </a:p>
                    <a:p>
                      <a:pPr marL="38100" marR="38100" algn="l">
                        <a:buNone/>
                      </a:pPr>
                      <a:r>
                        <a:rPr lang="pt-BR" sz="1600" dirty="0">
                          <a:effectLst/>
                          <a:latin typeface="Calibri" panose="020F0502020204030204" pitchFamily="34" charset="0"/>
                        </a:rPr>
                        <a:t>5. Execução de taxas de bancada.</a:t>
                      </a:r>
                    </a:p>
                    <a:p>
                      <a:pPr marL="38100" marR="38100" algn="l">
                        <a:buNone/>
                      </a:pPr>
                      <a:r>
                        <a:rPr lang="pt-BR" sz="1600" dirty="0">
                          <a:effectLst/>
                          <a:latin typeface="Calibri" panose="020F0502020204030204" pitchFamily="34" charset="0"/>
                        </a:rPr>
                        <a:t>6. Despesas miúdas de pronto pagamento.</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600" dirty="0">
                          <a:effectLst/>
                          <a:latin typeface="Calibri" panose="020F0502020204030204" pitchFamily="34" charset="0"/>
                        </a:rPr>
                        <a:t>8% do valor total da rubrica</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2271178"/>
                  </a:ext>
                </a:extLst>
              </a:tr>
              <a:tr h="1252279">
                <a:tc>
                  <a:txBody>
                    <a:bodyPr/>
                    <a:lstStyle/>
                    <a:p>
                      <a:pPr marL="38100" marR="38100" algn="ctr">
                        <a:buNone/>
                      </a:pPr>
                      <a:r>
                        <a:rPr lang="pt-BR" sz="1600">
                          <a:effectLst/>
                          <a:latin typeface="Calibri" panose="020F0502020204030204" pitchFamily="34" charset="0"/>
                        </a:rPr>
                        <a:t>III</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600">
                          <a:effectLst/>
                          <a:latin typeface="Calibri" panose="020F0502020204030204" pitchFamily="34" charset="0"/>
                        </a:rPr>
                        <a:t>Processos de importação, serviços ou despesas executados no exterior</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l">
                        <a:buNone/>
                      </a:pPr>
                      <a:r>
                        <a:rPr lang="pt-BR" sz="1600" dirty="0">
                          <a:effectLst/>
                          <a:latin typeface="Calibri" panose="020F0502020204030204" pitchFamily="34" charset="0"/>
                        </a:rPr>
                        <a:t>Apoio, aquisição, contratação de serviços e despesas executados no exterior, tais como:</a:t>
                      </a:r>
                    </a:p>
                    <a:p>
                      <a:pPr marL="38100" marR="38100" algn="l">
                        <a:buNone/>
                      </a:pPr>
                      <a:r>
                        <a:rPr lang="pt-BR" sz="1600" dirty="0">
                          <a:effectLst/>
                          <a:latin typeface="Calibri" panose="020F0502020204030204" pitchFamily="34" charset="0"/>
                        </a:rPr>
                        <a:t>1. Aquisição de material de consumo ou permanente importado;</a:t>
                      </a:r>
                    </a:p>
                    <a:p>
                      <a:pPr marL="38100" marR="38100" algn="l">
                        <a:buNone/>
                      </a:pPr>
                      <a:r>
                        <a:rPr lang="pt-BR" sz="1600" dirty="0">
                          <a:effectLst/>
                          <a:latin typeface="Calibri" panose="020F0502020204030204" pitchFamily="34" charset="0"/>
                        </a:rPr>
                        <a:t>2. Contratação de serviços no exterior;</a:t>
                      </a:r>
                    </a:p>
                    <a:p>
                      <a:pPr marL="38100" marR="38100" algn="l">
                        <a:buNone/>
                      </a:pPr>
                      <a:r>
                        <a:rPr lang="pt-BR" sz="1600" dirty="0">
                          <a:effectLst/>
                          <a:latin typeface="Calibri" panose="020F0502020204030204" pitchFamily="34" charset="0"/>
                        </a:rPr>
                        <a:t>3. Execução de despesas acessórias de importação.</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8100" marR="38100" algn="ctr">
                        <a:buNone/>
                      </a:pPr>
                      <a:r>
                        <a:rPr lang="pt-BR" sz="1600" dirty="0">
                          <a:effectLst/>
                          <a:latin typeface="Calibri" panose="020F0502020204030204" pitchFamily="34" charset="0"/>
                        </a:rPr>
                        <a:t>10% do valor total da rubrica</a:t>
                      </a:r>
                    </a:p>
                  </a:txBody>
                  <a:tcPr marL="14602" marR="14602" marT="14602" marB="146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4986428"/>
                  </a:ext>
                </a:extLst>
              </a:tr>
            </a:tbl>
          </a:graphicData>
        </a:graphic>
      </p:graphicFrame>
      <p:sp>
        <p:nvSpPr>
          <p:cNvPr id="6" name="Rectangle 1">
            <a:extLst>
              <a:ext uri="{FF2B5EF4-FFF2-40B4-BE49-F238E27FC236}">
                <a16:creationId xmlns:a16="http://schemas.microsoft.com/office/drawing/2014/main" id="{5561DA06-1CDB-6994-8441-92F91BB8CF38}"/>
              </a:ext>
            </a:extLst>
          </p:cNvPr>
          <p:cNvSpPr>
            <a:spLocks noChangeArrowheads="1"/>
          </p:cNvSpPr>
          <p:nvPr/>
        </p:nvSpPr>
        <p:spPr bwMode="auto">
          <a:xfrm>
            <a:off x="4219575" y="14589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84134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2FB674-E9B1-3669-4192-2BB564AE0AA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8D17ACE-5F4B-5E3E-279C-EBA6DCA48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B24E13-EB60-5CE9-46D9-4B046A13D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CAC698-126A-482A-867B-8F70458C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FCB68B-13CB-D964-4EB1-A1430DA3A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04EA67-4B36-F517-A82F-9F9A5452E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11517E9-34F7-B288-DFCD-45B03C559688}"/>
              </a:ext>
            </a:extLst>
          </p:cNvPr>
          <p:cNvSpPr>
            <a:spLocks noGrp="1"/>
          </p:cNvSpPr>
          <p:nvPr>
            <p:ph type="title"/>
          </p:nvPr>
        </p:nvSpPr>
        <p:spPr>
          <a:xfrm>
            <a:off x="696664" y="1682368"/>
            <a:ext cx="9818410" cy="3268520"/>
          </a:xfrm>
        </p:spPr>
        <p:txBody>
          <a:bodyPr vert="horz" lIns="91440" tIns="45720" rIns="91440" bIns="45720" rtlCol="0" anchor="ctr">
            <a:normAutofit/>
          </a:bodyPr>
          <a:lstStyle/>
          <a:p>
            <a:pPr algn="ctr"/>
            <a:r>
              <a:rPr lang="en-US" sz="5400" b="1" kern="1200" dirty="0" err="1">
                <a:solidFill>
                  <a:srgbClr val="FFFFFF"/>
                </a:solidFill>
                <a:latin typeface="+mj-lt"/>
                <a:ea typeface="+mj-ea"/>
                <a:cs typeface="+mj-cs"/>
              </a:rPr>
              <a:t>Alterações</a:t>
            </a:r>
            <a:r>
              <a:rPr lang="en-US" sz="5400" b="1" kern="1200" dirty="0">
                <a:solidFill>
                  <a:srgbClr val="FFFFFF"/>
                </a:solidFill>
                <a:latin typeface="+mj-lt"/>
                <a:ea typeface="+mj-ea"/>
                <a:cs typeface="+mj-cs"/>
              </a:rPr>
              <a:t> do </a:t>
            </a:r>
            <a:r>
              <a:rPr lang="en-US" sz="5400" b="1" kern="1200" dirty="0" err="1">
                <a:solidFill>
                  <a:srgbClr val="FFFFFF"/>
                </a:solidFill>
                <a:latin typeface="+mj-lt"/>
                <a:ea typeface="+mj-ea"/>
                <a:cs typeface="+mj-cs"/>
              </a:rPr>
              <a:t>Decreto</a:t>
            </a:r>
            <a:r>
              <a:rPr lang="en-US" sz="5400" b="1" kern="1200" dirty="0">
                <a:solidFill>
                  <a:srgbClr val="FFFFFF"/>
                </a:solidFill>
                <a:latin typeface="+mj-lt"/>
                <a:ea typeface="+mj-ea"/>
                <a:cs typeface="+mj-cs"/>
              </a:rPr>
              <a:t> nº 47.442/18</a:t>
            </a:r>
            <a:br>
              <a:rPr lang="en-US" sz="5400" b="1" kern="1200" dirty="0">
                <a:solidFill>
                  <a:srgbClr val="FFFFFF"/>
                </a:solidFill>
                <a:latin typeface="+mj-lt"/>
                <a:ea typeface="+mj-ea"/>
                <a:cs typeface="+mj-cs"/>
              </a:rPr>
            </a:br>
            <a:endParaRPr lang="en-US" sz="5400" b="1"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FC9E9925-77EC-AFCF-5C04-DF70065F9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Texto 2">
            <a:extLst>
              <a:ext uri="{FF2B5EF4-FFF2-40B4-BE49-F238E27FC236}">
                <a16:creationId xmlns:a16="http://schemas.microsoft.com/office/drawing/2014/main" id="{335C9A5D-C1C4-3640-2BD4-6FE7025C3E11}"/>
              </a:ext>
            </a:extLst>
          </p:cNvPr>
          <p:cNvSpPr>
            <a:spLocks noGrp="1"/>
          </p:cNvSpPr>
          <p:nvPr>
            <p:ph type="body" idx="1"/>
          </p:nvPr>
        </p:nvSpPr>
        <p:spPr>
          <a:xfrm>
            <a:off x="1963711" y="4722406"/>
            <a:ext cx="6925456" cy="1241828"/>
          </a:xfrm>
        </p:spPr>
        <p:txBody>
          <a:bodyPr vert="horz" lIns="91440" tIns="45720" rIns="91440" bIns="45720" rtlCol="0">
            <a:normAutofit/>
          </a:bodyPr>
          <a:lstStyle/>
          <a:p>
            <a:pPr algn="ctr"/>
            <a:r>
              <a:rPr lang="en-US" sz="2800" kern="1200" dirty="0" err="1">
                <a:solidFill>
                  <a:srgbClr val="FFFFFF"/>
                </a:solidFill>
                <a:latin typeface="+mn-lt"/>
                <a:ea typeface="+mn-ea"/>
                <a:cs typeface="+mn-cs"/>
              </a:rPr>
              <a:t>Implicações</a:t>
            </a:r>
            <a:r>
              <a:rPr lang="en-US" sz="2800" kern="1200" dirty="0">
                <a:solidFill>
                  <a:srgbClr val="FFFFFF"/>
                </a:solidFill>
                <a:latin typeface="+mn-lt"/>
                <a:ea typeface="+mn-ea"/>
                <a:cs typeface="+mn-cs"/>
              </a:rPr>
              <a:t> no </a:t>
            </a:r>
            <a:r>
              <a:rPr lang="en-US" sz="2800" kern="1200" dirty="0" err="1">
                <a:solidFill>
                  <a:srgbClr val="FFFFFF"/>
                </a:solidFill>
                <a:latin typeface="+mn-lt"/>
                <a:ea typeface="+mn-ea"/>
                <a:cs typeface="+mn-cs"/>
              </a:rPr>
              <a:t>monitoramento</a:t>
            </a:r>
            <a:r>
              <a:rPr lang="en-US" sz="2800" kern="1200" dirty="0">
                <a:solidFill>
                  <a:srgbClr val="FFFFFF"/>
                </a:solidFill>
                <a:latin typeface="+mn-lt"/>
                <a:ea typeface="+mn-ea"/>
                <a:cs typeface="+mn-cs"/>
              </a:rPr>
              <a:t> e </a:t>
            </a:r>
            <a:r>
              <a:rPr lang="en-US" sz="2800" kern="1200" dirty="0" err="1">
                <a:solidFill>
                  <a:srgbClr val="FFFFFF"/>
                </a:solidFill>
                <a:latin typeface="+mn-lt"/>
                <a:ea typeface="+mn-ea"/>
                <a:cs typeface="+mn-cs"/>
              </a:rPr>
              <a:t>prestação</a:t>
            </a:r>
            <a:r>
              <a:rPr lang="en-US" sz="2800" kern="1200" dirty="0">
                <a:solidFill>
                  <a:srgbClr val="FFFFFF"/>
                </a:solidFill>
                <a:latin typeface="+mn-lt"/>
                <a:ea typeface="+mn-ea"/>
                <a:cs typeface="+mn-cs"/>
              </a:rPr>
              <a:t> de </a:t>
            </a:r>
            <a:r>
              <a:rPr lang="en-US" sz="2800" kern="1200" dirty="0" err="1">
                <a:solidFill>
                  <a:srgbClr val="FFFFFF"/>
                </a:solidFill>
                <a:latin typeface="+mn-lt"/>
                <a:ea typeface="+mn-ea"/>
                <a:cs typeface="+mn-cs"/>
              </a:rPr>
              <a:t>contas</a:t>
            </a:r>
            <a:r>
              <a:rPr lang="en-US" sz="2800" kern="1200" dirty="0">
                <a:solidFill>
                  <a:srgbClr val="FFFFFF"/>
                </a:solidFill>
                <a:latin typeface="+mn-lt"/>
                <a:ea typeface="+mn-ea"/>
                <a:cs typeface="+mn-cs"/>
              </a:rPr>
              <a:t> dos </a:t>
            </a:r>
            <a:r>
              <a:rPr lang="en-US" sz="2800" kern="1200" dirty="0" err="1">
                <a:solidFill>
                  <a:srgbClr val="FFFFFF"/>
                </a:solidFill>
                <a:latin typeface="+mn-lt"/>
                <a:ea typeface="+mn-ea"/>
                <a:cs typeface="+mn-cs"/>
              </a:rPr>
              <a:t>recursos</a:t>
            </a:r>
            <a:r>
              <a:rPr lang="en-US" sz="2800" kern="1200" dirty="0">
                <a:solidFill>
                  <a:srgbClr val="FFFFFF"/>
                </a:solidFill>
                <a:latin typeface="+mn-lt"/>
                <a:ea typeface="+mn-ea"/>
                <a:cs typeface="+mn-cs"/>
              </a:rPr>
              <a:t>  da FAPEMIG </a:t>
            </a:r>
          </a:p>
        </p:txBody>
      </p:sp>
      <p:sp>
        <p:nvSpPr>
          <p:cNvPr id="20" name="Rectangle 19">
            <a:extLst>
              <a:ext uri="{FF2B5EF4-FFF2-40B4-BE49-F238E27FC236}">
                <a16:creationId xmlns:a16="http://schemas.microsoft.com/office/drawing/2014/main" id="{6823FE73-E6AA-EE7E-1F8A-753764C7D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80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3" name="CaixaDeTexto 2">
            <a:extLst>
              <a:ext uri="{FF2B5EF4-FFF2-40B4-BE49-F238E27FC236}">
                <a16:creationId xmlns:a16="http://schemas.microsoft.com/office/drawing/2014/main" id="{81CF47C7-7AFE-D228-D23E-8D0B3BC5344A}"/>
              </a:ext>
            </a:extLst>
          </p:cNvPr>
          <p:cNvGraphicFramePr/>
          <p:nvPr>
            <p:extLst>
              <p:ext uri="{D42A27DB-BD31-4B8C-83A1-F6EECF244321}">
                <p14:modId xmlns:p14="http://schemas.microsoft.com/office/powerpoint/2010/main" val="278672479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58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6B55-CC25-74C3-BDDB-6AF7A3640FE5}"/>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37A11E15-1CE9-9AA2-A560-514CE0541555}"/>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8FCA2971-4E29-94B2-316A-15220E8CF30F}"/>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87, §1º – Aplicação dos Recursos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D5B55FBB-821C-1AF5-FCB1-D35D469B688F}"/>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D8AA2E3F-F164-EBAB-02CC-1B7B01D8FE34}"/>
              </a:ext>
            </a:extLst>
          </p:cNvPr>
          <p:cNvGraphicFramePr>
            <a:graphicFrameLocks noGrp="1"/>
          </p:cNvGraphicFramePr>
          <p:nvPr>
            <p:extLst>
              <p:ext uri="{D42A27DB-BD31-4B8C-83A1-F6EECF244321}">
                <p14:modId xmlns:p14="http://schemas.microsoft.com/office/powerpoint/2010/main" val="2651211534"/>
              </p:ext>
            </p:extLst>
          </p:nvPr>
        </p:nvGraphicFramePr>
        <p:xfrm>
          <a:off x="-1" y="719665"/>
          <a:ext cx="12192000" cy="5835631"/>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800" b="1" dirty="0">
                          <a:solidFill>
                            <a:schemeClr val="accent1"/>
                          </a:solidFill>
                        </a:rPr>
                        <a:t> 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400" kern="1200" dirty="0">
                          <a:solidFill>
                            <a:schemeClr val="tx1"/>
                          </a:solidFill>
                          <a:effectLst/>
                        </a:rPr>
                        <a:t>Art. 87 – Os recursos serão depositados e geridos em conta bancária específica da parceria, em instituição financeira oficial.</a:t>
                      </a:r>
                    </a:p>
                    <a:p>
                      <a:pPr algn="just"/>
                      <a:r>
                        <a:rPr lang="pt-BR" sz="2400" kern="1200" dirty="0">
                          <a:solidFill>
                            <a:schemeClr val="tx1"/>
                          </a:solidFill>
                          <a:effectLst/>
                        </a:rPr>
                        <a:t>§ 1º – Os recursos, enquanto não utilizados na sua finalidade, deverão ser aplicados:</a:t>
                      </a:r>
                    </a:p>
                    <a:p>
                      <a:pPr algn="just"/>
                      <a:r>
                        <a:rPr lang="pt-BR" sz="2400" kern="1200" dirty="0">
                          <a:solidFill>
                            <a:schemeClr val="tx1"/>
                          </a:solidFill>
                          <a:effectLst/>
                        </a:rPr>
                        <a:t>I – em caderneta de poupança, se a previsão de seu uso for igual ou superior a um mês;</a:t>
                      </a:r>
                    </a:p>
                    <a:p>
                      <a:pPr algn="just"/>
                      <a:r>
                        <a:rPr lang="pt-BR" sz="2400" kern="1200" dirty="0">
                          <a:solidFill>
                            <a:schemeClr val="tx1"/>
                          </a:solidFill>
                          <a:effectLst/>
                        </a:rPr>
                        <a:t>II – em fundo de aplicação financeira de curto prazo ou operação de mercado aberto lastreada em título da dívida pública, quando sua utilização estiver prevista para prazos inferiores a um mês.</a:t>
                      </a:r>
                    </a:p>
                    <a:p>
                      <a:pPr algn="just"/>
                      <a:endParaRPr lang="pt-BR" sz="2400" dirty="0"/>
                    </a:p>
                  </a:txBody>
                  <a:tcPr/>
                </a:tc>
                <a:tc>
                  <a:txBody>
                    <a:bodyPr/>
                    <a:lstStyle/>
                    <a:p>
                      <a:pPr algn="just"/>
                      <a:r>
                        <a:rPr lang="pt-BR" sz="2400" b="0" kern="1200" dirty="0">
                          <a:solidFill>
                            <a:schemeClr val="tx1"/>
                          </a:solidFill>
                          <a:effectLst/>
                        </a:rPr>
                        <a:t>Art. 87 – Os recursos serão depositados e geridos em conta bancária específica da parceria, em instituição financeira oficial.</a:t>
                      </a:r>
                    </a:p>
                    <a:p>
                      <a:pPr algn="just"/>
                      <a:endParaRPr lang="pt-BR" sz="2400" b="0" kern="1200" dirty="0">
                        <a:solidFill>
                          <a:schemeClr val="tx1"/>
                        </a:solidFill>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400" kern="1200" dirty="0">
                          <a:solidFill>
                            <a:schemeClr val="tx1"/>
                          </a:solidFill>
                          <a:effectLst/>
                        </a:rPr>
                        <a:t>§ 1º – Os recursos, enquanto não utilizados na sua finalidade, deverão ser aplicados em investimentos </a:t>
                      </a:r>
                      <a:r>
                        <a:rPr lang="pt-BR" sz="2400" u="sng" kern="1200" dirty="0">
                          <a:solidFill>
                            <a:schemeClr val="tx1"/>
                          </a:solidFill>
                          <a:effectLst/>
                        </a:rPr>
                        <a:t>de renda fixa, </a:t>
                      </a:r>
                      <a:r>
                        <a:rPr lang="pt-BR" sz="2400" kern="1200" dirty="0">
                          <a:solidFill>
                            <a:schemeClr val="tx1"/>
                          </a:solidFill>
                          <a:effectLst/>
                        </a:rPr>
                        <a:t>nos termos do regulamento do órgão concedente.</a:t>
                      </a:r>
                    </a:p>
                    <a:p>
                      <a:pPr algn="just"/>
                      <a:endParaRPr lang="pt-BR" sz="2400" dirty="0"/>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2855461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22B41-0622-EED9-BCD2-7FD82B14DCFA}"/>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1E4049E1-F621-88C0-BD42-AF5357ED3C10}"/>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0911F8D7-B9B5-BA2C-5CC3-FD966147A3ED}"/>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90 Monitoramento das parcerias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791AF05A-675F-5968-A39D-9E0A3D4E25B3}"/>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900D6258-5501-7B8F-B976-C954988906D0}"/>
              </a:ext>
            </a:extLst>
          </p:cNvPr>
          <p:cNvGraphicFramePr>
            <a:graphicFrameLocks noGrp="1"/>
          </p:cNvGraphicFramePr>
          <p:nvPr>
            <p:extLst>
              <p:ext uri="{D42A27DB-BD31-4B8C-83A1-F6EECF244321}">
                <p14:modId xmlns:p14="http://schemas.microsoft.com/office/powerpoint/2010/main" val="2562655276"/>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endParaRPr lang="pt-BR" sz="2000"/>
                    </a:p>
                  </a:txBody>
                  <a:tcPr/>
                </a:tc>
                <a:tc>
                  <a:txBody>
                    <a:bodyPr/>
                    <a:lstStyle/>
                    <a:p>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400" kern="1200" dirty="0">
                          <a:solidFill>
                            <a:schemeClr val="tx1"/>
                          </a:solidFill>
                          <a:effectLst/>
                          <a:latin typeface="+mn-lt"/>
                          <a:ea typeface="+mn-ea"/>
                          <a:cs typeface="+mn-cs"/>
                        </a:rPr>
                        <a:t>Art. 90 – A execução da parceria será monitorada pelo concedente, financiador ou outorgante, que designará comissão ou um responsável para tanto, com fins de demonstrar o cumprimento do cronograma e das metas estabelecidas no plano de trabalho, por meio da análise do relatório de monitoramento de metas apresentado pela outra parte.</a:t>
                      </a:r>
                    </a:p>
                    <a:p>
                      <a:pPr algn="just"/>
                      <a:endParaRPr lang="pt-BR" sz="2400" dirty="0"/>
                    </a:p>
                  </a:txBody>
                  <a:tcPr/>
                </a:tc>
                <a:tc>
                  <a:txBody>
                    <a:bodyPr/>
                    <a:lstStyle/>
                    <a:p>
                      <a:pPr algn="just"/>
                      <a:r>
                        <a:rPr lang="pt-BR" sz="2400" b="0" i="0" kern="1200" dirty="0">
                          <a:solidFill>
                            <a:schemeClr val="tx1"/>
                          </a:solidFill>
                          <a:effectLst/>
                          <a:latin typeface="+mn-lt"/>
                          <a:ea typeface="+mn-ea"/>
                          <a:cs typeface="+mn-cs"/>
                        </a:rPr>
                        <a:t>Art. 90 – A execução da parceria será monitorada pelo concedente, financiador ou outorgante, com fins de demonstrar o cumprimento do cronograma e das metas estabelecidas no plano de trabalho, </a:t>
                      </a:r>
                      <a:r>
                        <a:rPr lang="pt-BR" sz="2400" b="0" i="0" u="sng" kern="1200" dirty="0">
                          <a:solidFill>
                            <a:schemeClr val="tx1"/>
                          </a:solidFill>
                          <a:effectLst/>
                          <a:latin typeface="+mn-lt"/>
                          <a:ea typeface="+mn-ea"/>
                          <a:cs typeface="+mn-cs"/>
                        </a:rPr>
                        <a:t>podendo ser dispensada conforme critérios previstos em seu regulamento, bem como no instrumento jurídico firmado.</a:t>
                      </a:r>
                      <a:endParaRPr lang="pt-BR" sz="2400" u="sng" dirty="0"/>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27277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0CEDA0-E363-6190-D948-958C02BCFB84}"/>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AC6ABC05-1685-179E-8567-F53BE66177E9}"/>
              </a:ext>
            </a:extLst>
          </p:cNvPr>
          <p:cNvSpPr/>
          <p:nvPr/>
        </p:nvSpPr>
        <p:spPr>
          <a:xfrm>
            <a:off x="-1" y="1"/>
            <a:ext cx="12192000" cy="933449"/>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6">
            <a:extLst>
              <a:ext uri="{FF2B5EF4-FFF2-40B4-BE49-F238E27FC236}">
                <a16:creationId xmlns:a16="http://schemas.microsoft.com/office/drawing/2014/main" id="{EB97CB51-6BD8-1F0F-8FC5-53C10EE08C48}"/>
              </a:ext>
            </a:extLst>
          </p:cNvPr>
          <p:cNvSpPr>
            <a:spLocks noGrp="1"/>
          </p:cNvSpPr>
          <p:nvPr>
            <p:ph type="title"/>
          </p:nvPr>
        </p:nvSpPr>
        <p:spPr>
          <a:xfrm>
            <a:off x="838200" y="165100"/>
            <a:ext cx="10515600" cy="692960"/>
          </a:xfrm>
        </p:spPr>
        <p:txBody>
          <a:bodyPr>
            <a:normAutofit fontScale="90000"/>
          </a:bodyPr>
          <a:lstStyle/>
          <a:p>
            <a:pPr algn="ctr"/>
            <a:r>
              <a:rPr lang="pt-BR" dirty="0">
                <a:solidFill>
                  <a:schemeClr val="bg1"/>
                </a:solidFill>
              </a:rPr>
              <a:t>Art. 90 Monitoramento das parcerias</a:t>
            </a:r>
            <a:endParaRPr lang="pt-BR" b="1" dirty="0">
              <a:solidFill>
                <a:schemeClr val="bg1"/>
              </a:solidFill>
              <a:latin typeface="Arial Rounded MT Bold"/>
            </a:endParaRPr>
          </a:p>
        </p:txBody>
      </p:sp>
      <p:sp>
        <p:nvSpPr>
          <p:cNvPr id="3" name="Retângulo 2">
            <a:extLst>
              <a:ext uri="{FF2B5EF4-FFF2-40B4-BE49-F238E27FC236}">
                <a16:creationId xmlns:a16="http://schemas.microsoft.com/office/drawing/2014/main" id="{7511EC52-9B5A-B27E-4465-2988EBCCA7E9}"/>
              </a:ext>
            </a:extLst>
          </p:cNvPr>
          <p:cNvSpPr/>
          <p:nvPr/>
        </p:nvSpPr>
        <p:spPr>
          <a:xfrm>
            <a:off x="4819134" y="6384323"/>
            <a:ext cx="7372865" cy="123567"/>
          </a:xfrm>
          <a:prstGeom prst="rect">
            <a:avLst/>
          </a:prstGeom>
          <a:solidFill>
            <a:srgbClr val="006BAD"/>
          </a:solidFill>
          <a:ln>
            <a:solidFill>
              <a:srgbClr val="006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Tabela 3">
            <a:extLst>
              <a:ext uri="{FF2B5EF4-FFF2-40B4-BE49-F238E27FC236}">
                <a16:creationId xmlns:a16="http://schemas.microsoft.com/office/drawing/2014/main" id="{B5613058-8255-7F2A-64B5-E9E153DC4D74}"/>
              </a:ext>
            </a:extLst>
          </p:cNvPr>
          <p:cNvGraphicFramePr>
            <a:graphicFrameLocks noGrp="1"/>
          </p:cNvGraphicFramePr>
          <p:nvPr>
            <p:extLst>
              <p:ext uri="{D42A27DB-BD31-4B8C-83A1-F6EECF244321}">
                <p14:modId xmlns:p14="http://schemas.microsoft.com/office/powerpoint/2010/main" val="1436726460"/>
              </p:ext>
            </p:extLst>
          </p:nvPr>
        </p:nvGraphicFramePr>
        <p:xfrm>
          <a:off x="-1" y="719665"/>
          <a:ext cx="12192000" cy="5636277"/>
        </p:xfrm>
        <a:graphic>
          <a:graphicData uri="http://schemas.openxmlformats.org/drawingml/2006/table">
            <a:tbl>
              <a:tblPr firstRow="1" bandRow="1">
                <a:tableStyleId>{ED083AE6-46FA-4A59-8FB0-9F97EB10719F}</a:tableStyleId>
              </a:tblPr>
              <a:tblGrid>
                <a:gridCol w="6096000">
                  <a:extLst>
                    <a:ext uri="{9D8B030D-6E8A-4147-A177-3AD203B41FA5}">
                      <a16:colId xmlns:a16="http://schemas.microsoft.com/office/drawing/2014/main" val="3284162336"/>
                    </a:ext>
                  </a:extLst>
                </a:gridCol>
                <a:gridCol w="6096000">
                  <a:extLst>
                    <a:ext uri="{9D8B030D-6E8A-4147-A177-3AD203B41FA5}">
                      <a16:colId xmlns:a16="http://schemas.microsoft.com/office/drawing/2014/main" val="982365721"/>
                    </a:ext>
                  </a:extLst>
                </a:gridCol>
              </a:tblGrid>
              <a:tr h="471151">
                <a:tc>
                  <a:txBody>
                    <a:bodyPr/>
                    <a:lstStyle/>
                    <a:p>
                      <a:pPr algn="just"/>
                      <a:endParaRPr lang="pt-BR" sz="2000"/>
                    </a:p>
                  </a:txBody>
                  <a:tcPr/>
                </a:tc>
                <a:tc>
                  <a:txBody>
                    <a:bodyPr/>
                    <a:lstStyle/>
                    <a:p>
                      <a:pPr algn="just"/>
                      <a:endParaRPr lang="pt-BR" sz="2000" dirty="0"/>
                    </a:p>
                  </a:txBody>
                  <a:tcPr/>
                </a:tc>
                <a:extLst>
                  <a:ext uri="{0D108BD9-81ED-4DB2-BD59-A6C34878D82A}">
                    <a16:rowId xmlns:a16="http://schemas.microsoft.com/office/drawing/2014/main" val="3948246579"/>
                  </a:ext>
                </a:extLst>
              </a:tr>
              <a:tr h="471151">
                <a:tc>
                  <a:txBody>
                    <a:bodyPr/>
                    <a:lstStyle/>
                    <a:p>
                      <a:pPr algn="ctr"/>
                      <a:r>
                        <a:rPr lang="pt-BR" sz="2400" b="1" dirty="0">
                          <a:solidFill>
                            <a:schemeClr val="accent1"/>
                          </a:solidFill>
                        </a:rPr>
                        <a:t> </a:t>
                      </a:r>
                      <a:r>
                        <a:rPr lang="pt-BR" sz="2800" b="1" dirty="0">
                          <a:solidFill>
                            <a:schemeClr val="accent1"/>
                          </a:solidFill>
                        </a:rPr>
                        <a:t>Redação anterior</a:t>
                      </a:r>
                    </a:p>
                  </a:txBody>
                  <a:tcPr/>
                </a:tc>
                <a:tc>
                  <a:txBody>
                    <a:bodyPr/>
                    <a:lstStyle/>
                    <a:p>
                      <a:pPr algn="ctr"/>
                      <a:r>
                        <a:rPr lang="pt-BR" sz="2800" b="1" dirty="0">
                          <a:solidFill>
                            <a:schemeClr val="accent1"/>
                          </a:solidFill>
                        </a:rPr>
                        <a:t>Redação atual </a:t>
                      </a:r>
                    </a:p>
                  </a:txBody>
                  <a:tcPr/>
                </a:tc>
                <a:extLst>
                  <a:ext uri="{0D108BD9-81ED-4DB2-BD59-A6C34878D82A}">
                    <a16:rowId xmlns:a16="http://schemas.microsoft.com/office/drawing/2014/main" val="41609343"/>
                  </a:ext>
                </a:extLst>
              </a:tr>
              <a:tr h="4646966">
                <a:tc>
                  <a:txBody>
                    <a:bodyPr/>
                    <a:lstStyle/>
                    <a:p>
                      <a:pPr algn="just"/>
                      <a:r>
                        <a:rPr lang="pt-BR" sz="2400" kern="1200" dirty="0">
                          <a:solidFill>
                            <a:schemeClr val="tx1"/>
                          </a:solidFill>
                          <a:effectLst/>
                          <a:latin typeface="+mn-lt"/>
                          <a:ea typeface="+mn-ea"/>
                          <a:cs typeface="+mn-cs"/>
                        </a:rPr>
                        <a:t>§ 1º – A comissão de avaliação, de que trata o </a:t>
                      </a:r>
                      <a:r>
                        <a:rPr lang="pt-BR" sz="2400" i="1" kern="1200" dirty="0">
                          <a:solidFill>
                            <a:schemeClr val="tx1"/>
                          </a:solidFill>
                          <a:effectLst/>
                          <a:latin typeface="+mn-lt"/>
                          <a:ea typeface="+mn-ea"/>
                          <a:cs typeface="+mn-cs"/>
                        </a:rPr>
                        <a:t>caput</a:t>
                      </a:r>
                      <a:r>
                        <a:rPr lang="pt-BR" sz="2400" kern="1200" dirty="0">
                          <a:solidFill>
                            <a:schemeClr val="tx1"/>
                          </a:solidFill>
                          <a:effectLst/>
                          <a:latin typeface="+mn-lt"/>
                          <a:ea typeface="+mn-ea"/>
                          <a:cs typeface="+mn-cs"/>
                        </a:rPr>
                        <a:t>, será indicada pelo órgão ou entidade estadual concedente, composta por especialistas e por, no mínimo, um servidor ocupante de cargo efetivo ou emprego permanente do quadro de pessoal da administração pública.</a:t>
                      </a:r>
                    </a:p>
                    <a:p>
                      <a:pPr algn="just"/>
                      <a:endParaRPr lang="pt-BR" sz="2400" dirty="0"/>
                    </a:p>
                  </a:txBody>
                  <a:tcPr/>
                </a:tc>
                <a:tc>
                  <a:txBody>
                    <a:bodyPr/>
                    <a:lstStyle/>
                    <a:p>
                      <a:pPr algn="just"/>
                      <a:r>
                        <a:rPr lang="pt-BR" sz="2400" kern="1200" dirty="0">
                          <a:solidFill>
                            <a:schemeClr val="tx1"/>
                          </a:solidFill>
                          <a:effectLst/>
                          <a:latin typeface="+mn-lt"/>
                          <a:ea typeface="+mn-ea"/>
                          <a:cs typeface="+mn-cs"/>
                        </a:rPr>
                        <a:t>§ 1º – Para fins de execução e operacionalização do monitoramento previsto no </a:t>
                      </a:r>
                      <a:r>
                        <a:rPr lang="pt-BR" sz="2400" i="1" kern="1200" dirty="0">
                          <a:solidFill>
                            <a:schemeClr val="tx1"/>
                          </a:solidFill>
                          <a:effectLst/>
                          <a:latin typeface="+mn-lt"/>
                          <a:ea typeface="+mn-ea"/>
                          <a:cs typeface="+mn-cs"/>
                        </a:rPr>
                        <a:t>caput</a:t>
                      </a:r>
                      <a:r>
                        <a:rPr lang="pt-BR" sz="2400" kern="1200" dirty="0">
                          <a:solidFill>
                            <a:schemeClr val="tx1"/>
                          </a:solidFill>
                          <a:effectLst/>
                          <a:latin typeface="+mn-lt"/>
                          <a:ea typeface="+mn-ea"/>
                          <a:cs typeface="+mn-cs"/>
                        </a:rPr>
                        <a:t>, poderá ser designado responsável, ou instituída comissão, que será indicada pelo órgão ou pela entidade estadual concedente, composta por especialistas e por, no mínimo, um servidor ocupante de cargo efetivo ou emprego permanente do quadro de pessoal da administração pública.</a:t>
                      </a:r>
                    </a:p>
                  </a:txBody>
                  <a:tcPr/>
                </a:tc>
                <a:extLst>
                  <a:ext uri="{0D108BD9-81ED-4DB2-BD59-A6C34878D82A}">
                    <a16:rowId xmlns:a16="http://schemas.microsoft.com/office/drawing/2014/main" val="2407715665"/>
                  </a:ext>
                </a:extLst>
              </a:tr>
            </a:tbl>
          </a:graphicData>
        </a:graphic>
      </p:graphicFrame>
    </p:spTree>
    <p:extLst>
      <p:ext uri="{BB962C8B-B14F-4D97-AF65-F5344CB8AC3E}">
        <p14:creationId xmlns:p14="http://schemas.microsoft.com/office/powerpoint/2010/main" val="180590417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26a6808-b81b-4967-8c49-b436879fed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0DF3DF7BE7E0314697AC4E3147DADE3F" ma:contentTypeVersion="15" ma:contentTypeDescription="Crie um novo documento." ma:contentTypeScope="" ma:versionID="b9cdc4a7be4496a4430f853017778679">
  <xsd:schema xmlns:xsd="http://www.w3.org/2001/XMLSchema" xmlns:xs="http://www.w3.org/2001/XMLSchema" xmlns:p="http://schemas.microsoft.com/office/2006/metadata/properties" xmlns:ns3="926a6808-b81b-4967-8c49-b436879fedad" xmlns:ns4="46bdba0b-41ad-429d-824d-c5bb80ff1d14" targetNamespace="http://schemas.microsoft.com/office/2006/metadata/properties" ma:root="true" ma:fieldsID="317fd141e67fce25b1907230685bb04d" ns3:_="" ns4:_="">
    <xsd:import namespace="926a6808-b81b-4967-8c49-b436879fedad"/>
    <xsd:import namespace="46bdba0b-41ad-429d-824d-c5bb80ff1d1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6a6808-b81b-4967-8c49-b436879fed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bdba0b-41ad-429d-824d-c5bb80ff1d14"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SharingHintHash" ma:index="12"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AC38B2-6CD4-4107-8301-87308EA88B19}">
  <ds:schemaRefs>
    <ds:schemaRef ds:uri="http://schemas.microsoft.com/office/2006/metadata/properties"/>
    <ds:schemaRef ds:uri="http://purl.org/dc/terms/"/>
    <ds:schemaRef ds:uri="926a6808-b81b-4967-8c49-b436879fedad"/>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46bdba0b-41ad-429d-824d-c5bb80ff1d14"/>
    <ds:schemaRef ds:uri="http://www.w3.org/XML/1998/namespace"/>
  </ds:schemaRefs>
</ds:datastoreItem>
</file>

<file path=customXml/itemProps2.xml><?xml version="1.0" encoding="utf-8"?>
<ds:datastoreItem xmlns:ds="http://schemas.openxmlformats.org/officeDocument/2006/customXml" ds:itemID="{8AB395B1-A63D-4CBF-8B0A-19C375E40052}">
  <ds:schemaRefs>
    <ds:schemaRef ds:uri="http://schemas.microsoft.com/sharepoint/v3/contenttype/forms"/>
  </ds:schemaRefs>
</ds:datastoreItem>
</file>

<file path=customXml/itemProps3.xml><?xml version="1.0" encoding="utf-8"?>
<ds:datastoreItem xmlns:ds="http://schemas.openxmlformats.org/officeDocument/2006/customXml" ds:itemID="{CE3B6F02-7BA8-46A6-817F-3D82BA50C7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6a6808-b81b-4967-8c49-b436879fedad"/>
    <ds:schemaRef ds:uri="46bdba0b-41ad-429d-824d-c5bb80ff1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317</TotalTime>
  <Words>4650</Words>
  <Application>Microsoft Office PowerPoint</Application>
  <PresentationFormat>Widescreen</PresentationFormat>
  <Paragraphs>305</Paragraphs>
  <Slides>35</Slides>
  <Notes>24</Notes>
  <HiddenSlides>3</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35</vt:i4>
      </vt:variant>
    </vt:vector>
  </HeadingPairs>
  <TitlesOfParts>
    <vt:vector size="44" baseType="lpstr">
      <vt:lpstr>Aptos</vt:lpstr>
      <vt:lpstr>Aptos Display</vt:lpstr>
      <vt:lpstr>Arial</vt:lpstr>
      <vt:lpstr>Arial Nova</vt:lpstr>
      <vt:lpstr>Arial Rounded MT Bold</vt:lpstr>
      <vt:lpstr>Calibri</vt:lpstr>
      <vt:lpstr>Montserrat</vt:lpstr>
      <vt:lpstr>Times New Roman</vt:lpstr>
      <vt:lpstr>Tema do Office</vt:lpstr>
      <vt:lpstr>Apresentação do PowerPoint</vt:lpstr>
      <vt:lpstr>Proposta de   Nova Metodologia de DOA </vt:lpstr>
      <vt:lpstr>PROPOSTA- Nova metodologia DOA </vt:lpstr>
      <vt:lpstr>PROPOSTA- Nova metodologia DOA </vt:lpstr>
      <vt:lpstr>Alterações do Decreto nº 47.442/18 </vt:lpstr>
      <vt:lpstr>Apresentação do PowerPoint</vt:lpstr>
      <vt:lpstr>Art. 87, §1º – Aplicação dos Recursos</vt:lpstr>
      <vt:lpstr>Art. 90 Monitoramento das parcerias</vt:lpstr>
      <vt:lpstr>Art. 90 Monitoramento das parcerias</vt:lpstr>
      <vt:lpstr>Art. 90 Monitoramento das parcerias</vt:lpstr>
      <vt:lpstr>Art. 96  Prazos de PC´s e regras de PC parcial </vt:lpstr>
      <vt:lpstr>Art. 96  Prazos de PC´s e regras de PC parcial </vt:lpstr>
      <vt:lpstr>Art. 97  Análise PC financeira por amostragem</vt:lpstr>
      <vt:lpstr>Art. 97  Análise PC financeira por amostragem</vt:lpstr>
      <vt:lpstr>Art. 97  Análise PC financeira por amostragem</vt:lpstr>
      <vt:lpstr>Art. 99  Composição da PC financeira </vt:lpstr>
      <vt:lpstr>Art. 100 – Prazos e Inadimplências- Envio de PC</vt:lpstr>
      <vt:lpstr>Art. 101 – Prazos e Inadimplências- Envio de PC</vt:lpstr>
      <vt:lpstr>Art. 101A Novo! – Método de cálculo de glosa</vt:lpstr>
      <vt:lpstr>Art. 101A Novo! – Método de cálculo de glosa</vt:lpstr>
      <vt:lpstr>Art. 101A Novo! – Método de cálculo de glosa</vt:lpstr>
      <vt:lpstr>Art. 101A Novo! – Método de cálculo de glosa</vt:lpstr>
      <vt:lpstr>Art. 101A Novo! – Método de cálculo de glosa</vt:lpstr>
      <vt:lpstr>Art. 102 – Da conclusão das análises</vt:lpstr>
      <vt:lpstr>Art. 102 – Da conclusão das análises</vt:lpstr>
      <vt:lpstr>Art. 102 – Da conclusão das análises</vt:lpstr>
      <vt:lpstr>Art. 108 – Aplicação do Decreto e Bolsas</vt:lpstr>
      <vt:lpstr>Proposta Nova política de SAP </vt:lpstr>
      <vt:lpstr>Alterações da Portaria 24/2022 – NOVA POLÍTICA DE SAP</vt:lpstr>
      <vt:lpstr>Alterações da Portaria 24/2022 – NOVA POLÍTICA DE SAP</vt:lpstr>
      <vt:lpstr>Alterações da Portaria 24/2022 – NOVA POLÍTICA DE SAP</vt:lpstr>
      <vt:lpstr>Alterações da Portaria 24/2022 – NOVA POLÍTICA DE SAP</vt:lpstr>
      <vt:lpstr>Alterações da Portaria 24/2022 – NOVA POLÍTICA DE SAP</vt:lpstr>
      <vt:lpstr>Alterações da Portaria 24/2022 – NOVA POLÍTICA DE SAP</vt:lpstr>
      <vt:lpstr>Obrigada!  Contato: gmr@fapemig.br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SlideEgg</dc:creator>
  <cp:lastModifiedBy>Ingrid Lamounier Machado</cp:lastModifiedBy>
  <cp:revision>10</cp:revision>
  <dcterms:created xsi:type="dcterms:W3CDTF">2023-04-04T11:27:12Z</dcterms:created>
  <dcterms:modified xsi:type="dcterms:W3CDTF">2025-10-06T14:25:34Z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0x0101000DF3DF7BE7E0314697AC4E3147DADE3F</vt:lpwstr>
  </property>
  <property fmtid="{D5CDD505-2E9C-101B-9397-08002B2CF9AE}" pid="3" name="MediaServiceImageTags">
    <vt:lpwstr/>
  </property>
</Properties>
</file>