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Open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bold.fntdata"/><Relationship Id="rId12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Italic.fntdata"/><Relationship Id="rId14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895f3a177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895f3a177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95f3a177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95f3a177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95f3a177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95f3a177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95f3a177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895f3a177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95f3a177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895f3a177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95f3a177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95f3a177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6FA0"/>
            </a:gs>
            <a:gs pos="100000">
              <a:srgbClr val="093053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270350" y="1924475"/>
            <a:ext cx="6603300" cy="143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438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Melhorias Sistemas FAPEMIG</a:t>
            </a:r>
            <a:endParaRPr b="1" sz="438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0201" y="269462"/>
            <a:ext cx="2095749" cy="80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25" y="149800"/>
            <a:ext cx="1279425" cy="10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4294967295" type="ctrTitle"/>
          </p:nvPr>
        </p:nvSpPr>
        <p:spPr>
          <a:xfrm>
            <a:off x="1354400" y="1133200"/>
            <a:ext cx="6603300" cy="9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68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Plataformas atuais usadas entre Fundações de Apoio e Fapemig:</a:t>
            </a:r>
            <a:endParaRPr b="1" sz="268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25" y="149800"/>
            <a:ext cx="1279425" cy="10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1588447" y="2436110"/>
            <a:ext cx="2404800" cy="198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 title="ChatGPT Image 6 de out. de 2025, 14_33_37.png"/>
          <p:cNvPicPr preferRelativeResize="0"/>
          <p:nvPr/>
        </p:nvPicPr>
        <p:blipFill rotWithShape="1">
          <a:blip r:embed="rId4">
            <a:alphaModFix/>
          </a:blip>
          <a:srcRect b="9567" l="4443" r="0" t="9071"/>
          <a:stretch/>
        </p:blipFill>
        <p:spPr>
          <a:xfrm>
            <a:off x="1787325" y="2573450"/>
            <a:ext cx="2007050" cy="17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5508374" y="2652102"/>
            <a:ext cx="1836900" cy="15516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b="15064" l="28061" r="28127" t="13740"/>
          <a:stretch/>
        </p:blipFill>
        <p:spPr>
          <a:xfrm>
            <a:off x="5669713" y="2781975"/>
            <a:ext cx="1514226" cy="12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4294967295" type="ctrTitle"/>
          </p:nvPr>
        </p:nvSpPr>
        <p:spPr>
          <a:xfrm>
            <a:off x="-123500" y="1427838"/>
            <a:ext cx="6603300" cy="9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68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Atuação em 2026</a:t>
            </a:r>
            <a:endParaRPr b="1" sz="268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25" y="149800"/>
            <a:ext cx="1113826" cy="9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6479797" y="149810"/>
            <a:ext cx="2404800" cy="198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ChatGPT Image 6 de out. de 2025, 14_33_37.png"/>
          <p:cNvPicPr preferRelativeResize="0"/>
          <p:nvPr/>
        </p:nvPicPr>
        <p:blipFill rotWithShape="1">
          <a:blip r:embed="rId4">
            <a:alphaModFix/>
          </a:blip>
          <a:srcRect b="9567" l="4443" r="0" t="9071"/>
          <a:stretch/>
        </p:blipFill>
        <p:spPr>
          <a:xfrm>
            <a:off x="6678675" y="287150"/>
            <a:ext cx="2007050" cy="17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 flipH="1" rot="10800000">
            <a:off x="645600" y="1996054"/>
            <a:ext cx="5378700" cy="12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645600" y="2398525"/>
            <a:ext cx="5897100" cy="21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</a:pPr>
            <a:r>
              <a:rPr b="1" lang="pt-BR" sz="2300">
                <a:solidFill>
                  <a:schemeClr val="lt1"/>
                </a:solidFill>
              </a:rPr>
              <a:t>Correção de erros do sistema</a:t>
            </a:r>
            <a:endParaRPr b="1"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</a:pPr>
            <a:r>
              <a:rPr b="1" lang="pt-BR" sz="2300">
                <a:solidFill>
                  <a:schemeClr val="lt1"/>
                </a:solidFill>
              </a:rPr>
              <a:t>Melhoria de infraestrutura (solução do sistema inoperante)</a:t>
            </a:r>
            <a:endParaRPr b="1"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</a:pPr>
            <a:r>
              <a:rPr b="1" lang="pt-BR" sz="2300">
                <a:solidFill>
                  <a:schemeClr val="lt1"/>
                </a:solidFill>
              </a:rPr>
              <a:t>Melhorias na fase de submissão de propostas</a:t>
            </a:r>
            <a:endParaRPr b="1"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6FA0"/>
            </a:gs>
            <a:gs pos="100000">
              <a:srgbClr val="093053"/>
            </a:gs>
          </a:gsLst>
          <a:lin ang="5400012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ctrTitle"/>
          </p:nvPr>
        </p:nvSpPr>
        <p:spPr>
          <a:xfrm>
            <a:off x="1270350" y="1125950"/>
            <a:ext cx="6603300" cy="90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Plataforma digital:</a:t>
            </a:r>
            <a:endParaRPr b="1" sz="4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787" y="2510675"/>
            <a:ext cx="4940374" cy="18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25" y="149800"/>
            <a:ext cx="1279425" cy="10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6FA0"/>
            </a:gs>
            <a:gs pos="100000">
              <a:srgbClr val="093053"/>
            </a:gs>
          </a:gsLst>
          <a:path path="circle">
            <a:fillToRect b="0%" l="100%" r="0%" t="100%"/>
          </a:path>
          <a:tileRect b="-100%" l="0%" r="-100%" t="0%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627900" y="722500"/>
            <a:ext cx="474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645600" y="1851879"/>
            <a:ext cx="8186700" cy="30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highlight>
                  <a:schemeClr val="lt1"/>
                </a:highlight>
              </a:rPr>
              <a:t> </a:t>
            </a:r>
            <a:r>
              <a:rPr b="1" lang="pt-BR" sz="2300">
                <a:highlight>
                  <a:schemeClr val="lt1"/>
                </a:highlight>
              </a:rPr>
              <a:t>Módulo: </a:t>
            </a:r>
            <a:r>
              <a:rPr b="1" lang="pt-BR" sz="2300">
                <a:solidFill>
                  <a:schemeClr val="lt1"/>
                </a:solidFill>
              </a:rPr>
              <a:t> Monitoramento de Prestação Financeira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300">
                <a:highlight>
                  <a:schemeClr val="lt1"/>
                </a:highlight>
              </a:rPr>
              <a:t> Lançamento</a:t>
            </a:r>
            <a:r>
              <a:rPr b="1" lang="pt-BR" sz="2300">
                <a:highlight>
                  <a:schemeClr val="lt1"/>
                </a:highlight>
              </a:rPr>
              <a:t>: </a:t>
            </a:r>
            <a:r>
              <a:rPr b="1" lang="pt-BR" sz="2300">
                <a:solidFill>
                  <a:schemeClr val="lt1"/>
                </a:solidFill>
              </a:rPr>
              <a:t> Janeiro 2026</a:t>
            </a:r>
            <a:endParaRPr b="1" sz="23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300">
                <a:highlight>
                  <a:schemeClr val="lt1"/>
                </a:highlight>
              </a:rPr>
              <a:t> Módulo: </a:t>
            </a:r>
            <a:r>
              <a:rPr b="1" lang="pt-BR" sz="2300">
                <a:solidFill>
                  <a:schemeClr val="lt1"/>
                </a:solidFill>
              </a:rPr>
              <a:t> SAP - Solicitação de Alteração de Processos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300">
                <a:highlight>
                  <a:schemeClr val="lt1"/>
                </a:highlight>
              </a:rPr>
              <a:t> Lançamento: </a:t>
            </a:r>
            <a:r>
              <a:rPr b="1" lang="pt-BR" sz="2300">
                <a:solidFill>
                  <a:schemeClr val="lt1"/>
                </a:solidFill>
              </a:rPr>
              <a:t> Março 2026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 flipH="1" rot="10800000">
            <a:off x="311700" y="1311879"/>
            <a:ext cx="5378700" cy="12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614" y="149800"/>
            <a:ext cx="149833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025" y="85600"/>
            <a:ext cx="783252" cy="6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lin ang="5400012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6554272" y="2939110"/>
            <a:ext cx="2404800" cy="198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 title="ChatGPT Image 6 de out. de 2025, 14_33_37.png"/>
          <p:cNvPicPr preferRelativeResize="0"/>
          <p:nvPr/>
        </p:nvPicPr>
        <p:blipFill rotWithShape="1">
          <a:blip r:embed="rId3">
            <a:alphaModFix/>
          </a:blip>
          <a:srcRect b="9567" l="4443" r="0" t="9071"/>
          <a:stretch/>
        </p:blipFill>
        <p:spPr>
          <a:xfrm>
            <a:off x="6753150" y="3076450"/>
            <a:ext cx="2007050" cy="17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title"/>
          </p:nvPr>
        </p:nvSpPr>
        <p:spPr>
          <a:xfrm>
            <a:off x="627900" y="722500"/>
            <a:ext cx="474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Cronograma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8"/>
          <p:cNvSpPr/>
          <p:nvPr/>
        </p:nvSpPr>
        <p:spPr>
          <a:xfrm flipH="1" rot="10800000">
            <a:off x="311700" y="1311879"/>
            <a:ext cx="5378700" cy="12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025" y="85600"/>
            <a:ext cx="783252" cy="6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645600" y="1851879"/>
            <a:ext cx="8186700" cy="30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highlight>
                  <a:schemeClr val="lt1"/>
                </a:highlight>
              </a:rPr>
              <a:t> Melhoria: </a:t>
            </a:r>
            <a:r>
              <a:rPr b="1" lang="pt-BR" sz="2300">
                <a:solidFill>
                  <a:schemeClr val="lt1"/>
                </a:solidFill>
              </a:rPr>
              <a:t> V</a:t>
            </a:r>
            <a:r>
              <a:rPr b="1" lang="pt-BR" sz="2300">
                <a:solidFill>
                  <a:schemeClr val="lt1"/>
                </a:solidFill>
              </a:rPr>
              <a:t>isualização do Plano de Trabalho pelo perfil de analista da Fundação de Apoio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300">
                <a:highlight>
                  <a:schemeClr val="lt1"/>
                </a:highlight>
              </a:rPr>
              <a:t> Implementação: </a:t>
            </a:r>
            <a:r>
              <a:rPr b="1" lang="pt-BR" sz="2300">
                <a:solidFill>
                  <a:schemeClr val="lt1"/>
                </a:solidFill>
              </a:rPr>
              <a:t> Novembro 2025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